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70"/>
  </p:notesMasterIdLst>
  <p:sldIdLst>
    <p:sldId id="294" r:id="rId2"/>
    <p:sldId id="276" r:id="rId3"/>
    <p:sldId id="278" r:id="rId4"/>
    <p:sldId id="264" r:id="rId5"/>
    <p:sldId id="286" r:id="rId6"/>
    <p:sldId id="288" r:id="rId7"/>
    <p:sldId id="289" r:id="rId8"/>
    <p:sldId id="290" r:id="rId9"/>
    <p:sldId id="296" r:id="rId10"/>
    <p:sldId id="295" r:id="rId11"/>
    <p:sldId id="297" r:id="rId12"/>
    <p:sldId id="298" r:id="rId13"/>
    <p:sldId id="299" r:id="rId14"/>
    <p:sldId id="300" r:id="rId15"/>
    <p:sldId id="301" r:id="rId16"/>
    <p:sldId id="302" r:id="rId17"/>
    <p:sldId id="303" r:id="rId18"/>
    <p:sldId id="304" r:id="rId19"/>
    <p:sldId id="305" r:id="rId20"/>
    <p:sldId id="306" r:id="rId21"/>
    <p:sldId id="307" r:id="rId22"/>
    <p:sldId id="308" r:id="rId23"/>
    <p:sldId id="309" r:id="rId24"/>
    <p:sldId id="310" r:id="rId25"/>
    <p:sldId id="311" r:id="rId26"/>
    <p:sldId id="312" r:id="rId27"/>
    <p:sldId id="313" r:id="rId28"/>
    <p:sldId id="314" r:id="rId29"/>
    <p:sldId id="315" r:id="rId30"/>
    <p:sldId id="316" r:id="rId31"/>
    <p:sldId id="317" r:id="rId32"/>
    <p:sldId id="318" r:id="rId33"/>
    <p:sldId id="319" r:id="rId34"/>
    <p:sldId id="320" r:id="rId35"/>
    <p:sldId id="321" r:id="rId36"/>
    <p:sldId id="322" r:id="rId37"/>
    <p:sldId id="323" r:id="rId38"/>
    <p:sldId id="324" r:id="rId39"/>
    <p:sldId id="325" r:id="rId40"/>
    <p:sldId id="326" r:id="rId41"/>
    <p:sldId id="327" r:id="rId42"/>
    <p:sldId id="328" r:id="rId43"/>
    <p:sldId id="329" r:id="rId44"/>
    <p:sldId id="330" r:id="rId45"/>
    <p:sldId id="331" r:id="rId46"/>
    <p:sldId id="332" r:id="rId47"/>
    <p:sldId id="333" r:id="rId48"/>
    <p:sldId id="334" r:id="rId49"/>
    <p:sldId id="335" r:id="rId50"/>
    <p:sldId id="336" r:id="rId51"/>
    <p:sldId id="337" r:id="rId52"/>
    <p:sldId id="338" r:id="rId53"/>
    <p:sldId id="339" r:id="rId54"/>
    <p:sldId id="340" r:id="rId55"/>
    <p:sldId id="341" r:id="rId56"/>
    <p:sldId id="342" r:id="rId57"/>
    <p:sldId id="343" r:id="rId58"/>
    <p:sldId id="344" r:id="rId59"/>
    <p:sldId id="345" r:id="rId60"/>
    <p:sldId id="346" r:id="rId61"/>
    <p:sldId id="347" r:id="rId62"/>
    <p:sldId id="348" r:id="rId63"/>
    <p:sldId id="349" r:id="rId64"/>
    <p:sldId id="292" r:id="rId65"/>
    <p:sldId id="293" r:id="rId66"/>
    <p:sldId id="287" r:id="rId67"/>
    <p:sldId id="350" r:id="rId68"/>
    <p:sldId id="351" r:id="rId69"/>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F070"/>
    <a:srgbClr val="BA8489"/>
    <a:srgbClr val="6666FF"/>
    <a:srgbClr val="94BD4B"/>
    <a:srgbClr val="6699FF"/>
    <a:srgbClr val="6AE92B"/>
    <a:srgbClr val="A29A34"/>
    <a:srgbClr val="D1963F"/>
    <a:srgbClr val="525976"/>
    <a:srgbClr val="C4B4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06" autoAdjust="0"/>
    <p:restoredTop sz="94660"/>
  </p:normalViewPr>
  <p:slideViewPr>
    <p:cSldViewPr snapToGrid="0">
      <p:cViewPr varScale="1">
        <p:scale>
          <a:sx n="74" d="100"/>
          <a:sy n="74" d="100"/>
        </p:scale>
        <p:origin x="58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5C2295-7F88-4B7A-A2CA-521090D421A7}" type="datetimeFigureOut">
              <a:rPr lang="es-PE" smtClean="0"/>
              <a:t>16/08/2019</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10A440-73A9-458E-999C-6051C1009F72}" type="slidenum">
              <a:rPr lang="es-PE" smtClean="0"/>
              <a:t>‹Nº›</a:t>
            </a:fld>
            <a:endParaRPr lang="es-PE"/>
          </a:p>
        </p:txBody>
      </p:sp>
    </p:spTree>
    <p:extLst>
      <p:ext uri="{BB962C8B-B14F-4D97-AF65-F5344CB8AC3E}">
        <p14:creationId xmlns:p14="http://schemas.microsoft.com/office/powerpoint/2010/main" val="547263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PE" altLang="es-PE" smtClean="0"/>
          </a:p>
        </p:txBody>
      </p:sp>
      <p:sp>
        <p:nvSpPr>
          <p:cNvPr id="4608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8E67F27-CB7E-4856-8B0C-573F6152BB9A}" type="slidenum">
              <a:rPr lang="es-PE" altLang="es-PE" smtClean="0">
                <a:latin typeface="Tahoma" panose="020B0604030504040204" pitchFamily="34" charset="0"/>
              </a:rPr>
              <a:pPr>
                <a:spcBef>
                  <a:spcPct val="0"/>
                </a:spcBef>
              </a:pPr>
              <a:t>48</a:t>
            </a:fld>
            <a:endParaRPr lang="es-PE" altLang="es-PE" smtClean="0">
              <a:latin typeface="Tahoma" panose="020B0604030504040204" pitchFamily="34" charset="0"/>
            </a:endParaRPr>
          </a:p>
        </p:txBody>
      </p:sp>
    </p:spTree>
    <p:extLst>
      <p:ext uri="{BB962C8B-B14F-4D97-AF65-F5344CB8AC3E}">
        <p14:creationId xmlns:p14="http://schemas.microsoft.com/office/powerpoint/2010/main" val="606121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PE" altLang="es-PE" smtClean="0"/>
          </a:p>
        </p:txBody>
      </p:sp>
      <p:sp>
        <p:nvSpPr>
          <p:cNvPr id="4813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D56C8DB-417A-408E-A010-3A919FA0CB2D}" type="slidenum">
              <a:rPr lang="es-PE" altLang="es-PE" smtClean="0">
                <a:latin typeface="Tahoma" panose="020B0604030504040204" pitchFamily="34" charset="0"/>
              </a:rPr>
              <a:pPr>
                <a:spcBef>
                  <a:spcPct val="0"/>
                </a:spcBef>
              </a:pPr>
              <a:t>49</a:t>
            </a:fld>
            <a:endParaRPr lang="es-PE" altLang="es-PE" smtClean="0">
              <a:latin typeface="Tahoma" panose="020B0604030504040204" pitchFamily="34" charset="0"/>
            </a:endParaRPr>
          </a:p>
        </p:txBody>
      </p:sp>
    </p:spTree>
    <p:extLst>
      <p:ext uri="{BB962C8B-B14F-4D97-AF65-F5344CB8AC3E}">
        <p14:creationId xmlns:p14="http://schemas.microsoft.com/office/powerpoint/2010/main" val="178487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smtClean="0"/>
          </a:p>
        </p:txBody>
      </p:sp>
      <p:sp>
        <p:nvSpPr>
          <p:cNvPr id="5018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CE8FA5C-68FE-4FB2-AF03-F76D78BAA0E2}" type="slidenum">
              <a:rPr lang="es-PE" altLang="es-PE" smtClean="0">
                <a:latin typeface="Tahoma" panose="020B0604030504040204" pitchFamily="34" charset="0"/>
              </a:rPr>
              <a:pPr>
                <a:spcBef>
                  <a:spcPct val="0"/>
                </a:spcBef>
              </a:pPr>
              <a:t>50</a:t>
            </a:fld>
            <a:endParaRPr lang="es-PE" altLang="es-PE" smtClean="0">
              <a:latin typeface="Tahoma" panose="020B0604030504040204" pitchFamily="34" charset="0"/>
            </a:endParaRPr>
          </a:p>
        </p:txBody>
      </p:sp>
    </p:spTree>
    <p:extLst>
      <p:ext uri="{BB962C8B-B14F-4D97-AF65-F5344CB8AC3E}">
        <p14:creationId xmlns:p14="http://schemas.microsoft.com/office/powerpoint/2010/main" val="1254879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smtClean="0"/>
          </a:p>
        </p:txBody>
      </p:sp>
      <p:sp>
        <p:nvSpPr>
          <p:cNvPr id="5325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10E91-1172-44C4-873C-9C68406D2C23}" type="slidenum">
              <a:rPr lang="es-PE" altLang="es-PE" smtClean="0">
                <a:latin typeface="Tahoma" panose="020B0604030504040204" pitchFamily="34" charset="0"/>
              </a:rPr>
              <a:pPr>
                <a:spcBef>
                  <a:spcPct val="0"/>
                </a:spcBef>
              </a:pPr>
              <a:t>52</a:t>
            </a:fld>
            <a:endParaRPr lang="es-PE" altLang="es-PE" smtClean="0">
              <a:latin typeface="Tahoma" panose="020B0604030504040204" pitchFamily="34" charset="0"/>
            </a:endParaRPr>
          </a:p>
        </p:txBody>
      </p:sp>
    </p:spTree>
    <p:extLst>
      <p:ext uri="{BB962C8B-B14F-4D97-AF65-F5344CB8AC3E}">
        <p14:creationId xmlns:p14="http://schemas.microsoft.com/office/powerpoint/2010/main" val="2759752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PE" altLang="es-PE" smtClean="0"/>
          </a:p>
        </p:txBody>
      </p:sp>
      <p:sp>
        <p:nvSpPr>
          <p:cNvPr id="5837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2ADAE3E-109C-4429-8A24-0CE1C9461A35}" type="slidenum">
              <a:rPr lang="es-PE" altLang="es-PE" smtClean="0">
                <a:latin typeface="Tahoma" panose="020B0604030504040204" pitchFamily="34" charset="0"/>
              </a:rPr>
              <a:pPr>
                <a:spcBef>
                  <a:spcPct val="0"/>
                </a:spcBef>
              </a:pPr>
              <a:t>56</a:t>
            </a:fld>
            <a:endParaRPr lang="es-PE" altLang="es-PE" smtClean="0">
              <a:latin typeface="Tahoma" panose="020B0604030504040204" pitchFamily="34" charset="0"/>
            </a:endParaRPr>
          </a:p>
        </p:txBody>
      </p:sp>
    </p:spTree>
    <p:extLst>
      <p:ext uri="{BB962C8B-B14F-4D97-AF65-F5344CB8AC3E}">
        <p14:creationId xmlns:p14="http://schemas.microsoft.com/office/powerpoint/2010/main" val="3485465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PE"/>
          </a:p>
        </p:txBody>
      </p:sp>
      <p:sp>
        <p:nvSpPr>
          <p:cNvPr id="4" name="Marcador de fecha 3"/>
          <p:cNvSpPr>
            <a:spLocks noGrp="1"/>
          </p:cNvSpPr>
          <p:nvPr>
            <p:ph type="dt" sz="half" idx="10"/>
          </p:nvPr>
        </p:nvSpPr>
        <p:spPr/>
        <p:txBody>
          <a:bodyPr/>
          <a:lstStyle/>
          <a:p>
            <a:fld id="{C25203E9-C8B0-4F75-B590-6DFCBC4177E8}" type="datetimeFigureOut">
              <a:rPr lang="es-PE" smtClean="0"/>
              <a:t>16/08/2019</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1E0B8795-00C8-4F94-BBB8-7FE31B1626C2}" type="slidenum">
              <a:rPr lang="es-PE" smtClean="0"/>
              <a:t>‹Nº›</a:t>
            </a:fld>
            <a:endParaRPr lang="es-PE"/>
          </a:p>
        </p:txBody>
      </p:sp>
    </p:spTree>
    <p:extLst>
      <p:ext uri="{BB962C8B-B14F-4D97-AF65-F5344CB8AC3E}">
        <p14:creationId xmlns:p14="http://schemas.microsoft.com/office/powerpoint/2010/main" val="1903733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C25203E9-C8B0-4F75-B590-6DFCBC4177E8}" type="datetimeFigureOut">
              <a:rPr lang="es-PE" smtClean="0"/>
              <a:t>16/08/2019</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1E0B8795-00C8-4F94-BBB8-7FE31B1626C2}" type="slidenum">
              <a:rPr lang="es-PE" smtClean="0"/>
              <a:t>‹Nº›</a:t>
            </a:fld>
            <a:endParaRPr lang="es-PE"/>
          </a:p>
        </p:txBody>
      </p:sp>
    </p:spTree>
    <p:extLst>
      <p:ext uri="{BB962C8B-B14F-4D97-AF65-F5344CB8AC3E}">
        <p14:creationId xmlns:p14="http://schemas.microsoft.com/office/powerpoint/2010/main" val="221173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C25203E9-C8B0-4F75-B590-6DFCBC4177E8}" type="datetimeFigureOut">
              <a:rPr lang="es-PE" smtClean="0"/>
              <a:t>16/08/2019</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1E0B8795-00C8-4F94-BBB8-7FE31B1626C2}" type="slidenum">
              <a:rPr lang="es-PE" smtClean="0"/>
              <a:t>‹Nº›</a:t>
            </a:fld>
            <a:endParaRPr lang="es-PE"/>
          </a:p>
        </p:txBody>
      </p:sp>
    </p:spTree>
    <p:extLst>
      <p:ext uri="{BB962C8B-B14F-4D97-AF65-F5344CB8AC3E}">
        <p14:creationId xmlns:p14="http://schemas.microsoft.com/office/powerpoint/2010/main" val="3232380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C25203E9-C8B0-4F75-B590-6DFCBC4177E8}" type="datetimeFigureOut">
              <a:rPr lang="es-PE" smtClean="0"/>
              <a:t>16/08/2019</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1E0B8795-00C8-4F94-BBB8-7FE31B1626C2}" type="slidenum">
              <a:rPr lang="es-PE" smtClean="0"/>
              <a:t>‹Nº›</a:t>
            </a:fld>
            <a:endParaRPr lang="es-PE"/>
          </a:p>
        </p:txBody>
      </p:sp>
    </p:spTree>
    <p:extLst>
      <p:ext uri="{BB962C8B-B14F-4D97-AF65-F5344CB8AC3E}">
        <p14:creationId xmlns:p14="http://schemas.microsoft.com/office/powerpoint/2010/main" val="1479738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C25203E9-C8B0-4F75-B590-6DFCBC4177E8}" type="datetimeFigureOut">
              <a:rPr lang="es-PE" smtClean="0"/>
              <a:t>16/08/2019</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1E0B8795-00C8-4F94-BBB8-7FE31B1626C2}" type="slidenum">
              <a:rPr lang="es-PE" smtClean="0"/>
              <a:t>‹Nº›</a:t>
            </a:fld>
            <a:endParaRPr lang="es-PE"/>
          </a:p>
        </p:txBody>
      </p:sp>
    </p:spTree>
    <p:extLst>
      <p:ext uri="{BB962C8B-B14F-4D97-AF65-F5344CB8AC3E}">
        <p14:creationId xmlns:p14="http://schemas.microsoft.com/office/powerpoint/2010/main" val="2087821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4"/>
          <p:cNvSpPr>
            <a:spLocks noGrp="1"/>
          </p:cNvSpPr>
          <p:nvPr>
            <p:ph type="dt" sz="half" idx="10"/>
          </p:nvPr>
        </p:nvSpPr>
        <p:spPr/>
        <p:txBody>
          <a:bodyPr/>
          <a:lstStyle/>
          <a:p>
            <a:fld id="{C25203E9-C8B0-4F75-B590-6DFCBC4177E8}" type="datetimeFigureOut">
              <a:rPr lang="es-PE" smtClean="0"/>
              <a:t>16/08/2019</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1E0B8795-00C8-4F94-BBB8-7FE31B1626C2}" type="slidenum">
              <a:rPr lang="es-PE" smtClean="0"/>
              <a:t>‹Nº›</a:t>
            </a:fld>
            <a:endParaRPr lang="es-PE"/>
          </a:p>
        </p:txBody>
      </p:sp>
    </p:spTree>
    <p:extLst>
      <p:ext uri="{BB962C8B-B14F-4D97-AF65-F5344CB8AC3E}">
        <p14:creationId xmlns:p14="http://schemas.microsoft.com/office/powerpoint/2010/main" val="645860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6"/>
          <p:cNvSpPr>
            <a:spLocks noGrp="1"/>
          </p:cNvSpPr>
          <p:nvPr>
            <p:ph type="dt" sz="half" idx="10"/>
          </p:nvPr>
        </p:nvSpPr>
        <p:spPr/>
        <p:txBody>
          <a:bodyPr/>
          <a:lstStyle/>
          <a:p>
            <a:fld id="{C25203E9-C8B0-4F75-B590-6DFCBC4177E8}" type="datetimeFigureOut">
              <a:rPr lang="es-PE" smtClean="0"/>
              <a:t>16/08/2019</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1E0B8795-00C8-4F94-BBB8-7FE31B1626C2}" type="slidenum">
              <a:rPr lang="es-PE" smtClean="0"/>
              <a:t>‹Nº›</a:t>
            </a:fld>
            <a:endParaRPr lang="es-PE"/>
          </a:p>
        </p:txBody>
      </p:sp>
    </p:spTree>
    <p:extLst>
      <p:ext uri="{BB962C8B-B14F-4D97-AF65-F5344CB8AC3E}">
        <p14:creationId xmlns:p14="http://schemas.microsoft.com/office/powerpoint/2010/main" val="3362735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2"/>
          <p:cNvSpPr>
            <a:spLocks noGrp="1"/>
          </p:cNvSpPr>
          <p:nvPr>
            <p:ph type="dt" sz="half" idx="10"/>
          </p:nvPr>
        </p:nvSpPr>
        <p:spPr/>
        <p:txBody>
          <a:bodyPr/>
          <a:lstStyle/>
          <a:p>
            <a:fld id="{C25203E9-C8B0-4F75-B590-6DFCBC4177E8}" type="datetimeFigureOut">
              <a:rPr lang="es-PE" smtClean="0"/>
              <a:t>16/08/2019</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1E0B8795-00C8-4F94-BBB8-7FE31B1626C2}" type="slidenum">
              <a:rPr lang="es-PE" smtClean="0"/>
              <a:t>‹Nº›</a:t>
            </a:fld>
            <a:endParaRPr lang="es-PE"/>
          </a:p>
        </p:txBody>
      </p:sp>
    </p:spTree>
    <p:extLst>
      <p:ext uri="{BB962C8B-B14F-4D97-AF65-F5344CB8AC3E}">
        <p14:creationId xmlns:p14="http://schemas.microsoft.com/office/powerpoint/2010/main" val="3597900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25203E9-C8B0-4F75-B590-6DFCBC4177E8}" type="datetimeFigureOut">
              <a:rPr lang="es-PE" smtClean="0"/>
              <a:t>16/08/2019</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1E0B8795-00C8-4F94-BBB8-7FE31B1626C2}" type="slidenum">
              <a:rPr lang="es-PE" smtClean="0"/>
              <a:t>‹Nº›</a:t>
            </a:fld>
            <a:endParaRPr lang="es-PE"/>
          </a:p>
        </p:txBody>
      </p:sp>
    </p:spTree>
    <p:extLst>
      <p:ext uri="{BB962C8B-B14F-4D97-AF65-F5344CB8AC3E}">
        <p14:creationId xmlns:p14="http://schemas.microsoft.com/office/powerpoint/2010/main" val="3037446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25203E9-C8B0-4F75-B590-6DFCBC4177E8}" type="datetimeFigureOut">
              <a:rPr lang="es-PE" smtClean="0"/>
              <a:t>16/08/2019</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1E0B8795-00C8-4F94-BBB8-7FE31B1626C2}" type="slidenum">
              <a:rPr lang="es-PE" smtClean="0"/>
              <a:t>‹Nº›</a:t>
            </a:fld>
            <a:endParaRPr lang="es-PE"/>
          </a:p>
        </p:txBody>
      </p:sp>
    </p:spTree>
    <p:extLst>
      <p:ext uri="{BB962C8B-B14F-4D97-AF65-F5344CB8AC3E}">
        <p14:creationId xmlns:p14="http://schemas.microsoft.com/office/powerpoint/2010/main" val="1703348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25203E9-C8B0-4F75-B590-6DFCBC4177E8}" type="datetimeFigureOut">
              <a:rPr lang="es-PE" smtClean="0"/>
              <a:t>16/08/2019</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1E0B8795-00C8-4F94-BBB8-7FE31B1626C2}" type="slidenum">
              <a:rPr lang="es-PE" smtClean="0"/>
              <a:t>‹Nº›</a:t>
            </a:fld>
            <a:endParaRPr lang="es-PE"/>
          </a:p>
        </p:txBody>
      </p:sp>
    </p:spTree>
    <p:extLst>
      <p:ext uri="{BB962C8B-B14F-4D97-AF65-F5344CB8AC3E}">
        <p14:creationId xmlns:p14="http://schemas.microsoft.com/office/powerpoint/2010/main" val="146900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5203E9-C8B0-4F75-B590-6DFCBC4177E8}" type="datetimeFigureOut">
              <a:rPr lang="es-PE" smtClean="0"/>
              <a:t>16/08/2019</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0B8795-00C8-4F94-BBB8-7FE31B1626C2}" type="slidenum">
              <a:rPr lang="es-PE" smtClean="0"/>
              <a:t>‹Nº›</a:t>
            </a:fld>
            <a:endParaRPr lang="es-PE"/>
          </a:p>
        </p:txBody>
      </p:sp>
    </p:spTree>
    <p:extLst>
      <p:ext uri="{BB962C8B-B14F-4D97-AF65-F5344CB8AC3E}">
        <p14:creationId xmlns:p14="http://schemas.microsoft.com/office/powerpoint/2010/main" val="1945708973"/>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rotWithShape="1">
          <a:blip r:embed="rId2" cstate="print">
            <a:extLst>
              <a:ext uri="{28A0092B-C50C-407E-A947-70E740481C1C}">
                <a14:useLocalDpi xmlns:a14="http://schemas.microsoft.com/office/drawing/2010/main" val="0"/>
              </a:ext>
            </a:extLst>
          </a:blip>
          <a:srcRect l="28286" t="16636" r="27691" b="17109"/>
          <a:stretch/>
        </p:blipFill>
        <p:spPr>
          <a:xfrm>
            <a:off x="4526924" y="4779962"/>
            <a:ext cx="786934" cy="1732525"/>
          </a:xfrm>
          <a:prstGeom prst="rect">
            <a:avLst/>
          </a:prstGeom>
        </p:spPr>
      </p:pic>
      <p:pic>
        <p:nvPicPr>
          <p:cNvPr id="6" name="Picture 2" descr="https://scontent.flim1-1.fna.fbcdn.net/v/t1.15752-9/53435369_2665939903422142_6377875818646863872_n.jpg?_nc_cat=101&amp;_nc_ht=scontent.flim1-1.fna&amp;oh=a578cc3c27cfc7ebd601ed607d95a0cf&amp;oe=5D0F361E"/>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57767" y="571756"/>
            <a:ext cx="10282457" cy="3832818"/>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p:nvPr/>
        </p:nvSpPr>
        <p:spPr>
          <a:xfrm>
            <a:off x="5215942" y="5353836"/>
            <a:ext cx="6581105" cy="584775"/>
          </a:xfrm>
          <a:prstGeom prst="rect">
            <a:avLst/>
          </a:prstGeom>
          <a:noFill/>
        </p:spPr>
        <p:txBody>
          <a:bodyPr wrap="square" rtlCol="0">
            <a:spAutoFit/>
          </a:bodyPr>
          <a:lstStyle/>
          <a:p>
            <a:pPr algn="ctr"/>
            <a:r>
              <a:rPr lang="es-PE" sz="3200" b="1" dirty="0" smtClean="0">
                <a:solidFill>
                  <a:srgbClr val="525976"/>
                </a:solidFill>
                <a:latin typeface="AR BERKLEY" panose="02000000000000000000" pitchFamily="2" charset="0"/>
              </a:rPr>
              <a:t>Mg. </a:t>
            </a:r>
            <a:r>
              <a:rPr lang="es-PE" sz="3200" dirty="0" smtClean="0">
                <a:solidFill>
                  <a:srgbClr val="525976"/>
                </a:solidFill>
                <a:latin typeface="AR BERKLEY" panose="02000000000000000000" pitchFamily="2" charset="0"/>
              </a:rPr>
              <a:t>Gilberto Mendoza del Maestro</a:t>
            </a:r>
          </a:p>
        </p:txBody>
      </p:sp>
      <p:sp>
        <p:nvSpPr>
          <p:cNvPr id="8" name="CuadroTexto 7"/>
          <p:cNvSpPr txBox="1"/>
          <p:nvPr/>
        </p:nvSpPr>
        <p:spPr>
          <a:xfrm>
            <a:off x="2176530" y="1970468"/>
            <a:ext cx="8345510" cy="1323439"/>
          </a:xfrm>
          <a:prstGeom prst="rect">
            <a:avLst/>
          </a:prstGeom>
          <a:noFill/>
        </p:spPr>
        <p:txBody>
          <a:bodyPr wrap="square" rtlCol="0">
            <a:spAutoFit/>
          </a:bodyPr>
          <a:lstStyle/>
          <a:p>
            <a:r>
              <a:rPr lang="es-PE" sz="4000" b="1" dirty="0" smtClean="0">
                <a:solidFill>
                  <a:schemeClr val="bg1"/>
                </a:solidFill>
              </a:rPr>
              <a:t>Prescripción adquisitiva de </a:t>
            </a:r>
            <a:r>
              <a:rPr lang="es-PE" sz="4000" b="1" dirty="0" smtClean="0">
                <a:solidFill>
                  <a:schemeClr val="bg1"/>
                </a:solidFill>
              </a:rPr>
              <a:t>dominio</a:t>
            </a:r>
          </a:p>
          <a:p>
            <a:pPr algn="r"/>
            <a:endParaRPr lang="es-PE" sz="2000" b="1" dirty="0" smtClean="0">
              <a:solidFill>
                <a:schemeClr val="bg1"/>
              </a:solidFill>
            </a:endParaRPr>
          </a:p>
          <a:p>
            <a:pPr algn="r"/>
            <a:r>
              <a:rPr lang="es-PE" sz="2000" b="1" dirty="0" smtClean="0">
                <a:solidFill>
                  <a:schemeClr val="bg1"/>
                </a:solidFill>
              </a:rPr>
              <a:t>Forma de adquirir propiedad</a:t>
            </a:r>
            <a:endParaRPr lang="es-PE" sz="2000" b="1" dirty="0">
              <a:solidFill>
                <a:schemeClr val="bg1"/>
              </a:solidFill>
            </a:endParaRPr>
          </a:p>
        </p:txBody>
      </p:sp>
    </p:spTree>
    <p:extLst>
      <p:ext uri="{BB962C8B-B14F-4D97-AF65-F5344CB8AC3E}">
        <p14:creationId xmlns:p14="http://schemas.microsoft.com/office/powerpoint/2010/main" val="1415418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5122" name="1 Título"/>
          <p:cNvSpPr>
            <a:spLocks noGrp="1"/>
          </p:cNvSpPr>
          <p:nvPr>
            <p:ph type="title"/>
          </p:nvPr>
        </p:nvSpPr>
        <p:spPr/>
        <p:txBody>
          <a:bodyPr/>
          <a:lstStyle/>
          <a:p>
            <a:pPr eaLnBrk="1" hangingPunct="1"/>
            <a:r>
              <a:rPr lang="es-ES" altLang="es-PE" sz="3200" b="1" i="1" dirty="0">
                <a:solidFill>
                  <a:srgbClr val="C00000"/>
                </a:solidFill>
              </a:rPr>
              <a:t>NORMATIVA APLICABLE</a:t>
            </a:r>
            <a:endParaRPr lang="es-ES" altLang="es-PE" sz="3200" dirty="0"/>
          </a:p>
        </p:txBody>
      </p:sp>
      <p:sp>
        <p:nvSpPr>
          <p:cNvPr id="6147" name="2 Marcador de contenido"/>
          <p:cNvSpPr>
            <a:spLocks noGrp="1"/>
          </p:cNvSpPr>
          <p:nvPr>
            <p:ph idx="1"/>
          </p:nvPr>
        </p:nvSpPr>
        <p:spPr/>
        <p:txBody>
          <a:bodyPr rtlCol="0">
            <a:normAutofit/>
          </a:bodyPr>
          <a:lstStyle/>
          <a:p>
            <a:pPr>
              <a:buFont typeface="Wingdings" panose="05000000000000000000" pitchFamily="2" charset="2"/>
              <a:buChar char="ü"/>
              <a:defRPr/>
            </a:pPr>
            <a:r>
              <a:rPr lang="es-ES" sz="3000" b="1" dirty="0">
                <a:solidFill>
                  <a:schemeClr val="bg1"/>
                </a:solidFill>
              </a:rPr>
              <a:t>Código Civil</a:t>
            </a:r>
          </a:p>
          <a:p>
            <a:pPr>
              <a:buFont typeface="Wingdings" panose="05000000000000000000" pitchFamily="2" charset="2"/>
              <a:buChar char="ü"/>
              <a:defRPr/>
            </a:pPr>
            <a:r>
              <a:rPr lang="es-ES" sz="3000" b="1" dirty="0">
                <a:solidFill>
                  <a:schemeClr val="bg1"/>
                </a:solidFill>
              </a:rPr>
              <a:t>Código Procesal Civil</a:t>
            </a:r>
          </a:p>
          <a:p>
            <a:pPr>
              <a:buFont typeface="Wingdings" panose="05000000000000000000" pitchFamily="2" charset="2"/>
              <a:buChar char="ü"/>
              <a:defRPr/>
            </a:pPr>
            <a:r>
              <a:rPr lang="es-ES" sz="3000" b="1" dirty="0">
                <a:solidFill>
                  <a:schemeClr val="bg1"/>
                </a:solidFill>
              </a:rPr>
              <a:t>Ley 26662</a:t>
            </a:r>
          </a:p>
          <a:p>
            <a:pPr>
              <a:buFont typeface="Wingdings" panose="05000000000000000000" pitchFamily="2" charset="2"/>
              <a:buChar char="ü"/>
              <a:defRPr/>
            </a:pPr>
            <a:r>
              <a:rPr lang="es-ES" sz="3000" b="1" dirty="0">
                <a:solidFill>
                  <a:schemeClr val="bg1"/>
                </a:solidFill>
              </a:rPr>
              <a:t>Ley 27157 – Ley 27333</a:t>
            </a:r>
          </a:p>
          <a:p>
            <a:pPr>
              <a:buFont typeface="Wingdings" panose="05000000000000000000" pitchFamily="2" charset="2"/>
              <a:buChar char="ü"/>
              <a:defRPr/>
            </a:pPr>
            <a:r>
              <a:rPr lang="es-ES" sz="3000" b="1" dirty="0">
                <a:solidFill>
                  <a:schemeClr val="bg1"/>
                </a:solidFill>
              </a:rPr>
              <a:t>DS 035-2006-VIVIENDA</a:t>
            </a:r>
          </a:p>
          <a:p>
            <a:pPr>
              <a:buFont typeface="Wingdings" panose="05000000000000000000" pitchFamily="2" charset="2"/>
              <a:buChar char="ü"/>
              <a:defRPr/>
            </a:pPr>
            <a:r>
              <a:rPr lang="es-ES" sz="3000" b="1" dirty="0">
                <a:solidFill>
                  <a:schemeClr val="bg1"/>
                </a:solidFill>
              </a:rPr>
              <a:t>Directiva 013-2003-SUNARP-SN</a:t>
            </a:r>
          </a:p>
          <a:p>
            <a:pPr>
              <a:buFont typeface="Wingdings" panose="05000000000000000000" pitchFamily="2" charset="2"/>
              <a:buChar char="ü"/>
              <a:defRPr/>
            </a:pPr>
            <a:r>
              <a:rPr lang="es-ES" sz="3000" b="1" dirty="0">
                <a:solidFill>
                  <a:schemeClr val="bg1"/>
                </a:solidFill>
              </a:rPr>
              <a:t>Reglamento de Inscripciones del Registro de Predios</a:t>
            </a:r>
          </a:p>
          <a:p>
            <a:pPr marL="0" indent="0">
              <a:buNone/>
              <a:defRPr/>
            </a:pPr>
            <a:endParaRPr lang="es-ES" sz="3000" dirty="0"/>
          </a:p>
        </p:txBody>
      </p:sp>
    </p:spTree>
    <p:extLst>
      <p:ext uri="{BB962C8B-B14F-4D97-AF65-F5344CB8AC3E}">
        <p14:creationId xmlns:p14="http://schemas.microsoft.com/office/powerpoint/2010/main" val="3109252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7170" name="Título 1"/>
          <p:cNvSpPr>
            <a:spLocks noGrp="1"/>
          </p:cNvSpPr>
          <p:nvPr>
            <p:ph type="title"/>
          </p:nvPr>
        </p:nvSpPr>
        <p:spPr/>
        <p:txBody>
          <a:bodyPr/>
          <a:lstStyle/>
          <a:p>
            <a:r>
              <a:rPr lang="es-PE" altLang="es-PE" sz="3200" b="1" i="1">
                <a:solidFill>
                  <a:srgbClr val="C00000"/>
                </a:solidFill>
              </a:rPr>
              <a:t>COMPETENCIA NOTARIAL – NO CONTENCIOSA</a:t>
            </a:r>
          </a:p>
        </p:txBody>
      </p:sp>
      <p:sp>
        <p:nvSpPr>
          <p:cNvPr id="7171" name="Marcador de contenido 2"/>
          <p:cNvSpPr>
            <a:spLocks noGrp="1"/>
          </p:cNvSpPr>
          <p:nvPr>
            <p:ph idx="1"/>
          </p:nvPr>
        </p:nvSpPr>
        <p:spPr/>
        <p:txBody>
          <a:bodyPr/>
          <a:lstStyle/>
          <a:p>
            <a:pPr algn="just">
              <a:buFont typeface="Wingdings" panose="05000000000000000000" pitchFamily="2" charset="2"/>
              <a:buChar char="ü"/>
            </a:pPr>
            <a:r>
              <a:rPr lang="es-PE" altLang="es-PE" dirty="0" smtClean="0">
                <a:solidFill>
                  <a:schemeClr val="bg1"/>
                </a:solidFill>
              </a:rPr>
              <a:t> </a:t>
            </a:r>
            <a:r>
              <a:rPr lang="es-PE" altLang="es-PE" sz="3000" dirty="0">
                <a:solidFill>
                  <a:schemeClr val="bg1"/>
                </a:solidFill>
              </a:rPr>
              <a:t>Declaración de propiedad se basa en constatación de hechos, en este caso de la posesión por tiempo prolongado, debidamente documentada.</a:t>
            </a:r>
          </a:p>
          <a:p>
            <a:pPr algn="just">
              <a:buFont typeface="Wingdings" panose="05000000000000000000" pitchFamily="2" charset="2"/>
              <a:buChar char="ü"/>
            </a:pPr>
            <a:r>
              <a:rPr lang="es-PE" altLang="es-PE" sz="3000" dirty="0">
                <a:solidFill>
                  <a:schemeClr val="bg1"/>
                </a:solidFill>
              </a:rPr>
              <a:t> Es un procedimiento con garantías de publicidad.</a:t>
            </a:r>
          </a:p>
          <a:p>
            <a:pPr algn="just">
              <a:buFont typeface="Wingdings" panose="05000000000000000000" pitchFamily="2" charset="2"/>
              <a:buChar char="ü"/>
            </a:pPr>
            <a:r>
              <a:rPr lang="es-PE" altLang="es-PE" sz="3000" dirty="0">
                <a:solidFill>
                  <a:schemeClr val="bg1"/>
                </a:solidFill>
              </a:rPr>
              <a:t> Requiere que no exista controversia u oposición.</a:t>
            </a:r>
          </a:p>
          <a:p>
            <a:pPr algn="just">
              <a:buFont typeface="Wingdings" panose="05000000000000000000" pitchFamily="2" charset="2"/>
              <a:buChar char="ü"/>
            </a:pPr>
            <a:r>
              <a:rPr lang="es-PE" altLang="es-PE" sz="3000" dirty="0">
                <a:solidFill>
                  <a:schemeClr val="bg1"/>
                </a:solidFill>
              </a:rPr>
              <a:t> Procede en casos de usucapión o prescripción larga.</a:t>
            </a:r>
          </a:p>
        </p:txBody>
      </p:sp>
    </p:spTree>
    <p:extLst>
      <p:ext uri="{BB962C8B-B14F-4D97-AF65-F5344CB8AC3E}">
        <p14:creationId xmlns:p14="http://schemas.microsoft.com/office/powerpoint/2010/main" val="841927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8194" name="1 Título"/>
          <p:cNvSpPr>
            <a:spLocks noGrp="1"/>
          </p:cNvSpPr>
          <p:nvPr>
            <p:ph type="title"/>
          </p:nvPr>
        </p:nvSpPr>
        <p:spPr/>
        <p:txBody>
          <a:bodyPr/>
          <a:lstStyle/>
          <a:p>
            <a:pPr eaLnBrk="1" hangingPunct="1"/>
            <a:r>
              <a:rPr lang="es-ES" altLang="es-PE" sz="2800" b="1" i="1">
                <a:solidFill>
                  <a:srgbClr val="C00000"/>
                </a:solidFill>
              </a:rPr>
              <a:t>DECLARACIÓN NOTARIAL DE PRESCRIPCIÓN ADQUISITIVA</a:t>
            </a:r>
          </a:p>
        </p:txBody>
      </p:sp>
      <p:sp>
        <p:nvSpPr>
          <p:cNvPr id="8195" name="2 Marcador de contenido"/>
          <p:cNvSpPr>
            <a:spLocks noGrp="1"/>
          </p:cNvSpPr>
          <p:nvPr>
            <p:ph idx="1"/>
          </p:nvPr>
        </p:nvSpPr>
        <p:spPr/>
        <p:txBody>
          <a:bodyPr/>
          <a:lstStyle/>
          <a:p>
            <a:pPr marL="0" indent="0" algn="just">
              <a:buNone/>
            </a:pPr>
            <a:r>
              <a:rPr lang="es-ES" altLang="es-PE" b="1" dirty="0" smtClean="0">
                <a:solidFill>
                  <a:srgbClr val="002060"/>
                </a:solidFill>
              </a:rPr>
              <a:t>Art. 21 de la Ley 27157</a:t>
            </a:r>
          </a:p>
          <a:p>
            <a:pPr marL="0" indent="0" algn="just">
              <a:buNone/>
            </a:pPr>
            <a:r>
              <a:rPr lang="es-ES" altLang="es-PE" dirty="0" smtClean="0">
                <a:solidFill>
                  <a:schemeClr val="bg1"/>
                </a:solidFill>
              </a:rPr>
              <a:t>La </a:t>
            </a:r>
            <a:r>
              <a:rPr lang="es-ES" altLang="es-PE" u="sng" dirty="0" smtClean="0">
                <a:solidFill>
                  <a:schemeClr val="bg1"/>
                </a:solidFill>
              </a:rPr>
              <a:t>prescripción adquisitiva </a:t>
            </a:r>
            <a:r>
              <a:rPr lang="es-ES" altLang="es-PE" dirty="0" smtClean="0">
                <a:solidFill>
                  <a:schemeClr val="bg1"/>
                </a:solidFill>
              </a:rPr>
              <a:t>a que se refiere el presente Título </a:t>
            </a:r>
            <a:r>
              <a:rPr lang="es-ES" altLang="es-PE" u="sng" dirty="0" smtClean="0">
                <a:solidFill>
                  <a:schemeClr val="bg1"/>
                </a:solidFill>
              </a:rPr>
              <a:t>es declarada notarialmente</a:t>
            </a:r>
            <a:r>
              <a:rPr lang="es-ES" altLang="es-PE" dirty="0" smtClean="0">
                <a:solidFill>
                  <a:schemeClr val="bg1"/>
                </a:solidFill>
              </a:rPr>
              <a:t>, a solicitud del interesado y para ello se debe seguir el mismo proceso a que se refiere el art. 504 y siguientes del CPC, en lo que sea aplicable, de acuerdo a lo previsto en el art. 5 de la presente Ley.</a:t>
            </a:r>
          </a:p>
        </p:txBody>
      </p:sp>
    </p:spTree>
    <p:extLst>
      <p:ext uri="{BB962C8B-B14F-4D97-AF65-F5344CB8AC3E}">
        <p14:creationId xmlns:p14="http://schemas.microsoft.com/office/powerpoint/2010/main" val="1344610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9218" name="1 Título"/>
          <p:cNvSpPr>
            <a:spLocks noGrp="1"/>
          </p:cNvSpPr>
          <p:nvPr>
            <p:ph type="title"/>
          </p:nvPr>
        </p:nvSpPr>
        <p:spPr/>
        <p:txBody>
          <a:bodyPr/>
          <a:lstStyle/>
          <a:p>
            <a:r>
              <a:rPr lang="es-ES" altLang="es-PE" sz="3600" b="1" i="1">
                <a:solidFill>
                  <a:srgbClr val="C00000"/>
                </a:solidFill>
              </a:rPr>
              <a:t>PROCEDIMIENTO NOTARIAL DE PRESCRIPCIÓN ADQUISITIVA</a:t>
            </a:r>
            <a:endParaRPr lang="es-PE" altLang="es-PE" sz="3600"/>
          </a:p>
        </p:txBody>
      </p:sp>
      <p:sp>
        <p:nvSpPr>
          <p:cNvPr id="9219" name="2 Marcador de contenido"/>
          <p:cNvSpPr>
            <a:spLocks noGrp="1"/>
          </p:cNvSpPr>
          <p:nvPr>
            <p:ph idx="1"/>
          </p:nvPr>
        </p:nvSpPr>
        <p:spPr/>
        <p:txBody>
          <a:bodyPr/>
          <a:lstStyle/>
          <a:p>
            <a:pPr marL="0" indent="0" algn="just">
              <a:buNone/>
            </a:pPr>
            <a:r>
              <a:rPr lang="es-ES" altLang="es-PE" b="1" dirty="0">
                <a:solidFill>
                  <a:srgbClr val="002060"/>
                </a:solidFill>
              </a:rPr>
              <a:t>Art. 36 del DS 035-2006-VIVIENDA</a:t>
            </a:r>
          </a:p>
          <a:p>
            <a:pPr marL="0" indent="0" algn="just">
              <a:buNone/>
            </a:pPr>
            <a:r>
              <a:rPr lang="es-ES" altLang="es-PE" dirty="0">
                <a:solidFill>
                  <a:schemeClr val="bg1"/>
                </a:solidFill>
              </a:rPr>
              <a:t>Procede tramitar notarialmente la prescripción adquisitiva de dominio, cuando el interesado acredita </a:t>
            </a:r>
            <a:r>
              <a:rPr lang="es-ES" altLang="es-PE" u="sng" dirty="0">
                <a:solidFill>
                  <a:schemeClr val="bg1"/>
                </a:solidFill>
              </a:rPr>
              <a:t>posesión</a:t>
            </a:r>
            <a:r>
              <a:rPr lang="es-ES" altLang="es-PE" dirty="0">
                <a:solidFill>
                  <a:schemeClr val="bg1"/>
                </a:solidFill>
              </a:rPr>
              <a:t> continua, pacífica y pública del inmueble </a:t>
            </a:r>
            <a:r>
              <a:rPr lang="es-ES" altLang="es-PE" u="sng" dirty="0">
                <a:solidFill>
                  <a:schemeClr val="bg1"/>
                </a:solidFill>
              </a:rPr>
              <a:t>por más de diez años</a:t>
            </a:r>
            <a:r>
              <a:rPr lang="es-ES" altLang="es-PE" dirty="0">
                <a:solidFill>
                  <a:schemeClr val="bg1"/>
                </a:solidFill>
              </a:rPr>
              <a:t>, </a:t>
            </a:r>
            <a:r>
              <a:rPr lang="es-ES" altLang="es-PE" u="sng" dirty="0">
                <a:solidFill>
                  <a:schemeClr val="bg1"/>
                </a:solidFill>
              </a:rPr>
              <a:t>esté o no registrado el predio.</a:t>
            </a:r>
          </a:p>
          <a:p>
            <a:pPr marL="0" indent="0" algn="just">
              <a:buNone/>
            </a:pPr>
            <a:r>
              <a:rPr lang="es-ES" altLang="es-PE" dirty="0">
                <a:solidFill>
                  <a:schemeClr val="bg1"/>
                </a:solidFill>
              </a:rPr>
              <a:t>El notario solicitará al registro respectivo, la </a:t>
            </a:r>
            <a:r>
              <a:rPr lang="es-ES" altLang="es-PE" u="sng" dirty="0">
                <a:solidFill>
                  <a:schemeClr val="bg1"/>
                </a:solidFill>
              </a:rPr>
              <a:t>anotación preventiva de la petición de prescripción adquisitiva, si el predio está registrado.</a:t>
            </a:r>
          </a:p>
          <a:p>
            <a:pPr marL="0" indent="0" algn="just">
              <a:buNone/>
            </a:pPr>
            <a:endParaRPr lang="es-PE" altLang="es-PE" dirty="0" smtClean="0">
              <a:solidFill>
                <a:schemeClr val="bg1"/>
              </a:solidFill>
            </a:endParaRPr>
          </a:p>
        </p:txBody>
      </p:sp>
    </p:spTree>
    <p:extLst>
      <p:ext uri="{BB962C8B-B14F-4D97-AF65-F5344CB8AC3E}">
        <p14:creationId xmlns:p14="http://schemas.microsoft.com/office/powerpoint/2010/main" val="1208891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42" name="Título 1"/>
          <p:cNvSpPr>
            <a:spLocks noGrp="1"/>
          </p:cNvSpPr>
          <p:nvPr>
            <p:ph type="title"/>
          </p:nvPr>
        </p:nvSpPr>
        <p:spPr/>
        <p:txBody>
          <a:bodyPr/>
          <a:lstStyle/>
          <a:p>
            <a:r>
              <a:rPr lang="es-PE" altLang="es-PE" sz="3200" b="1" i="1">
                <a:solidFill>
                  <a:srgbClr val="C00000"/>
                </a:solidFill>
              </a:rPr>
              <a:t>ELEMENTOS MATERIALES PARA LA PROCEDENCIA DE LA PRESCRIPCIÓN ADQUISITIVA NOTARIAL</a:t>
            </a:r>
          </a:p>
        </p:txBody>
      </p:sp>
      <p:sp>
        <p:nvSpPr>
          <p:cNvPr id="10243" name="Marcador de contenido 2"/>
          <p:cNvSpPr>
            <a:spLocks noGrp="1"/>
          </p:cNvSpPr>
          <p:nvPr>
            <p:ph idx="1"/>
          </p:nvPr>
        </p:nvSpPr>
        <p:spPr/>
        <p:txBody>
          <a:bodyPr/>
          <a:lstStyle/>
          <a:p>
            <a:pPr algn="just">
              <a:buFont typeface="Wingdings" panose="05000000000000000000" pitchFamily="2" charset="2"/>
              <a:buChar char="ü"/>
            </a:pPr>
            <a:r>
              <a:rPr lang="es-PE" altLang="es-PE" dirty="0" smtClean="0">
                <a:solidFill>
                  <a:schemeClr val="bg1"/>
                </a:solidFill>
              </a:rPr>
              <a:t> Que el inmueble tenga la condición de urbano en la partida registral o, de no tenerla, que se acredite mediante certificación o constancia municipal.</a:t>
            </a:r>
          </a:p>
          <a:p>
            <a:pPr algn="just">
              <a:buFont typeface="Wingdings" panose="05000000000000000000" pitchFamily="2" charset="2"/>
              <a:buChar char="ü"/>
            </a:pPr>
            <a:r>
              <a:rPr lang="es-PE" altLang="es-PE" dirty="0" smtClean="0">
                <a:solidFill>
                  <a:schemeClr val="bg1"/>
                </a:solidFill>
              </a:rPr>
              <a:t> Procede respecto de inmuebles con construcciones o terrenos sin construir.</a:t>
            </a:r>
          </a:p>
        </p:txBody>
      </p:sp>
    </p:spTree>
    <p:extLst>
      <p:ext uri="{BB962C8B-B14F-4D97-AF65-F5344CB8AC3E}">
        <p14:creationId xmlns:p14="http://schemas.microsoft.com/office/powerpoint/2010/main" val="1570189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11266" name="1 Título"/>
          <p:cNvSpPr>
            <a:spLocks noGrp="1"/>
          </p:cNvSpPr>
          <p:nvPr>
            <p:ph type="title"/>
          </p:nvPr>
        </p:nvSpPr>
        <p:spPr/>
        <p:txBody>
          <a:bodyPr/>
          <a:lstStyle/>
          <a:p>
            <a:pPr eaLnBrk="1" hangingPunct="1"/>
            <a:r>
              <a:rPr lang="es-ES" altLang="es-PE" sz="3200" b="1" i="1">
                <a:solidFill>
                  <a:srgbClr val="C00000"/>
                </a:solidFill>
              </a:rPr>
              <a:t>PRECISIÓN DE LA LEY 27333</a:t>
            </a:r>
          </a:p>
        </p:txBody>
      </p:sp>
      <p:sp>
        <p:nvSpPr>
          <p:cNvPr id="11267" name="2 Marcador de contenido"/>
          <p:cNvSpPr>
            <a:spLocks noGrp="1"/>
          </p:cNvSpPr>
          <p:nvPr>
            <p:ph idx="1"/>
          </p:nvPr>
        </p:nvSpPr>
        <p:spPr/>
        <p:txBody>
          <a:bodyPr/>
          <a:lstStyle/>
          <a:p>
            <a:pPr marL="0" indent="0" algn="just">
              <a:buNone/>
            </a:pPr>
            <a:r>
              <a:rPr lang="es-ES" altLang="es-PE" b="1" dirty="0" smtClean="0">
                <a:solidFill>
                  <a:srgbClr val="002060"/>
                </a:solidFill>
              </a:rPr>
              <a:t>Art. 5 de la Ley 27333.- </a:t>
            </a:r>
          </a:p>
          <a:p>
            <a:pPr marL="0" indent="0" algn="just">
              <a:buNone/>
            </a:pPr>
            <a:r>
              <a:rPr lang="es-ES" altLang="es-PE" dirty="0" smtClean="0">
                <a:solidFill>
                  <a:srgbClr val="002060"/>
                </a:solidFill>
              </a:rPr>
              <a:t>(…)</a:t>
            </a:r>
          </a:p>
          <a:p>
            <a:pPr marL="0" indent="0" algn="just">
              <a:buNone/>
            </a:pPr>
            <a:r>
              <a:rPr lang="es-ES" altLang="es-PE" dirty="0" smtClean="0">
                <a:solidFill>
                  <a:schemeClr val="bg1"/>
                </a:solidFill>
              </a:rPr>
              <a:t>k) El presente trámite comprende también a la declaración de </a:t>
            </a:r>
            <a:r>
              <a:rPr lang="es-ES" altLang="es-PE" u="sng" dirty="0" smtClean="0">
                <a:solidFill>
                  <a:schemeClr val="bg1"/>
                </a:solidFill>
              </a:rPr>
              <a:t>prescripción adquisitiva </a:t>
            </a:r>
            <a:r>
              <a:rPr lang="es-ES" altLang="es-PE" dirty="0" smtClean="0">
                <a:solidFill>
                  <a:schemeClr val="bg1"/>
                </a:solidFill>
              </a:rPr>
              <a:t>de dominio de </a:t>
            </a:r>
            <a:r>
              <a:rPr lang="es-ES" altLang="es-PE" u="sng" dirty="0" smtClean="0">
                <a:solidFill>
                  <a:schemeClr val="bg1"/>
                </a:solidFill>
              </a:rPr>
              <a:t>terrenos</a:t>
            </a:r>
            <a:r>
              <a:rPr lang="es-ES" altLang="es-PE" dirty="0" smtClean="0">
                <a:solidFill>
                  <a:schemeClr val="bg1"/>
                </a:solidFill>
              </a:rPr>
              <a:t> ubicados en </a:t>
            </a:r>
            <a:r>
              <a:rPr lang="es-ES" altLang="es-PE" u="sng" dirty="0" smtClean="0">
                <a:solidFill>
                  <a:schemeClr val="bg1"/>
                </a:solidFill>
              </a:rPr>
              <a:t>zonas urbanas* que no cuenten con edificaciones</a:t>
            </a:r>
            <a:r>
              <a:rPr lang="es-ES" altLang="es-PE" dirty="0" smtClean="0">
                <a:solidFill>
                  <a:schemeClr val="bg1"/>
                </a:solidFill>
              </a:rPr>
              <a:t>.</a:t>
            </a:r>
          </a:p>
        </p:txBody>
      </p:sp>
    </p:spTree>
    <p:extLst>
      <p:ext uri="{BB962C8B-B14F-4D97-AF65-F5344CB8AC3E}">
        <p14:creationId xmlns:p14="http://schemas.microsoft.com/office/powerpoint/2010/main" val="2801191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12290" name="Título 1"/>
          <p:cNvSpPr>
            <a:spLocks noGrp="1"/>
          </p:cNvSpPr>
          <p:nvPr>
            <p:ph type="title"/>
          </p:nvPr>
        </p:nvSpPr>
        <p:spPr/>
        <p:txBody>
          <a:bodyPr/>
          <a:lstStyle/>
          <a:p>
            <a:r>
              <a:rPr lang="es-ES_tradnl" altLang="es-PE" sz="2800" b="1" i="1">
                <a:solidFill>
                  <a:srgbClr val="C00000"/>
                </a:solidFill>
              </a:rPr>
              <a:t>DIRECTIVA QUE UNIFORMIZA CRITERIOS DE CALIFICACIÓN EN PROCEDIMIENTOS NOTARIALES INSCRIBIBLES</a:t>
            </a:r>
            <a:endParaRPr lang="es-PE" altLang="es-PE" sz="2800"/>
          </a:p>
        </p:txBody>
      </p:sp>
      <p:sp>
        <p:nvSpPr>
          <p:cNvPr id="3" name="Marcador de contenido 2"/>
          <p:cNvSpPr>
            <a:spLocks noGrp="1"/>
          </p:cNvSpPr>
          <p:nvPr>
            <p:ph idx="1"/>
          </p:nvPr>
        </p:nvSpPr>
        <p:spPr/>
        <p:txBody>
          <a:bodyPr/>
          <a:lstStyle/>
          <a:p>
            <a:pPr algn="just" eaLnBrk="1" hangingPunct="1">
              <a:buFont typeface="Wingdings" panose="05000000000000000000" pitchFamily="2" charset="2"/>
              <a:buNone/>
              <a:defRPr/>
            </a:pPr>
            <a:r>
              <a:rPr lang="es-ES_tradnl" altLang="es-PE" sz="3000" b="1" dirty="0">
                <a:solidFill>
                  <a:srgbClr val="002060"/>
                </a:solidFill>
              </a:rPr>
              <a:t>DIRECTIVA Nº 013-2003-SUNARP/SN</a:t>
            </a:r>
          </a:p>
          <a:p>
            <a:pPr algn="just" eaLnBrk="1" hangingPunct="1">
              <a:buFont typeface="Wingdings" panose="05000000000000000000" pitchFamily="2" charset="2"/>
              <a:buNone/>
              <a:defRPr/>
            </a:pPr>
            <a:r>
              <a:rPr lang="es-ES_tradnl" altLang="es-PE" sz="3000" dirty="0">
                <a:solidFill>
                  <a:schemeClr val="bg1"/>
                </a:solidFill>
              </a:rPr>
              <a:t>Diario Oficial El Peruano el 16/10/2003</a:t>
            </a:r>
          </a:p>
          <a:p>
            <a:pPr algn="just" eaLnBrk="1" hangingPunct="1">
              <a:buFont typeface="Wingdings" panose="05000000000000000000" pitchFamily="2" charset="2"/>
              <a:buNone/>
              <a:defRPr/>
            </a:pPr>
            <a:r>
              <a:rPr lang="es-ES_tradnl" altLang="es-PE" sz="3000" dirty="0">
                <a:solidFill>
                  <a:schemeClr val="bg1"/>
                </a:solidFill>
              </a:rPr>
              <a:t>5.1. Es procedente la inscripción de declaración de prescripción adquisitiva y títulos supletorios de predios </a:t>
            </a:r>
            <a:r>
              <a:rPr lang="es-ES_tradnl" altLang="es-PE" sz="3000" u="sng" dirty="0">
                <a:solidFill>
                  <a:schemeClr val="bg1"/>
                </a:solidFill>
              </a:rPr>
              <a:t>ubicados en zonas urbanas aunque no se encuentre inscrita la habilitación</a:t>
            </a:r>
            <a:r>
              <a:rPr lang="es-ES_tradnl" altLang="es-PE" sz="3000" dirty="0">
                <a:solidFill>
                  <a:schemeClr val="bg1"/>
                </a:solidFill>
              </a:rPr>
              <a:t>, siempre que la municipalidad certifique que </a:t>
            </a:r>
            <a:r>
              <a:rPr lang="es-ES_tradnl" altLang="es-PE" sz="3000" u="sng" dirty="0">
                <a:solidFill>
                  <a:schemeClr val="bg1"/>
                </a:solidFill>
              </a:rPr>
              <a:t>predio cuenta con zonificación urbana.  </a:t>
            </a:r>
          </a:p>
          <a:p>
            <a:pPr marL="0" indent="0" algn="just">
              <a:buNone/>
              <a:defRPr/>
            </a:pPr>
            <a:endParaRPr lang="es-PE" dirty="0"/>
          </a:p>
        </p:txBody>
      </p:sp>
    </p:spTree>
    <p:extLst>
      <p:ext uri="{BB962C8B-B14F-4D97-AF65-F5344CB8AC3E}">
        <p14:creationId xmlns:p14="http://schemas.microsoft.com/office/powerpoint/2010/main" val="4179916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13314" name="1 Título"/>
          <p:cNvSpPr>
            <a:spLocks noGrp="1"/>
          </p:cNvSpPr>
          <p:nvPr>
            <p:ph type="title"/>
          </p:nvPr>
        </p:nvSpPr>
        <p:spPr/>
        <p:txBody>
          <a:bodyPr/>
          <a:lstStyle/>
          <a:p>
            <a:r>
              <a:rPr lang="es-PE" altLang="es-PE" sz="3600" b="1" i="1">
                <a:solidFill>
                  <a:srgbClr val="C00000"/>
                </a:solidFill>
              </a:rPr>
              <a:t>INICIO DEL PROCEDIMIENTO: REQUISITOS</a:t>
            </a:r>
          </a:p>
        </p:txBody>
      </p:sp>
      <p:sp>
        <p:nvSpPr>
          <p:cNvPr id="13315" name="2 Marcador de contenido"/>
          <p:cNvSpPr>
            <a:spLocks noGrp="1"/>
          </p:cNvSpPr>
          <p:nvPr>
            <p:ph idx="1"/>
          </p:nvPr>
        </p:nvSpPr>
        <p:spPr/>
        <p:txBody>
          <a:bodyPr/>
          <a:lstStyle/>
          <a:p>
            <a:pPr algn="just">
              <a:buFont typeface="Wingdings" panose="05000000000000000000" pitchFamily="2" charset="2"/>
              <a:buChar char="ü"/>
            </a:pPr>
            <a:r>
              <a:rPr lang="es-PE" altLang="es-PE" sz="3000" dirty="0">
                <a:solidFill>
                  <a:schemeClr val="bg1"/>
                </a:solidFill>
              </a:rPr>
              <a:t> Solicitud (petición) del interesado autorizada por abogado que contenga: (i) indicación precisa de fecha y forma de adquisición y tiempo de posesión; (ii) nombre y dirección del titular registral, de ser el caso; (iii) nombre y dirección de los propietarios u ocupantes de los predios colindantes; (iv) descripción del predio con área, linderos y medidas perimétricas para su debida identificación.</a:t>
            </a:r>
          </a:p>
        </p:txBody>
      </p:sp>
    </p:spTree>
    <p:extLst>
      <p:ext uri="{BB962C8B-B14F-4D97-AF65-F5344CB8AC3E}">
        <p14:creationId xmlns:p14="http://schemas.microsoft.com/office/powerpoint/2010/main" val="196439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14338" name="1 Título"/>
          <p:cNvSpPr>
            <a:spLocks noGrp="1"/>
          </p:cNvSpPr>
          <p:nvPr>
            <p:ph type="title"/>
          </p:nvPr>
        </p:nvSpPr>
        <p:spPr/>
        <p:txBody>
          <a:bodyPr/>
          <a:lstStyle/>
          <a:p>
            <a:pPr eaLnBrk="1" hangingPunct="1"/>
            <a:r>
              <a:rPr lang="es-ES" altLang="es-PE" sz="3200" b="1" i="1">
                <a:solidFill>
                  <a:schemeClr val="accent2"/>
                </a:solidFill>
              </a:rPr>
              <a:t>INICIO DEL PROCEDIMIENTO: REQUISITOS</a:t>
            </a:r>
          </a:p>
        </p:txBody>
      </p:sp>
      <p:sp>
        <p:nvSpPr>
          <p:cNvPr id="13315" name="2 Marcador de contenido"/>
          <p:cNvSpPr>
            <a:spLocks noGrp="1"/>
          </p:cNvSpPr>
          <p:nvPr>
            <p:ph idx="1"/>
          </p:nvPr>
        </p:nvSpPr>
        <p:spPr>
          <a:xfrm>
            <a:off x="1981200" y="1268413"/>
            <a:ext cx="8229600" cy="4525962"/>
          </a:xfrm>
        </p:spPr>
        <p:txBody>
          <a:bodyPr/>
          <a:lstStyle/>
          <a:p>
            <a:pPr algn="just" eaLnBrk="1" hangingPunct="1">
              <a:buFont typeface="Wingdings" panose="05000000000000000000" pitchFamily="2" charset="2"/>
              <a:buChar char="ü"/>
              <a:defRPr/>
            </a:pPr>
            <a:r>
              <a:rPr lang="es-ES" altLang="es-PE" dirty="0" smtClean="0">
                <a:solidFill>
                  <a:schemeClr val="bg1"/>
                </a:solidFill>
              </a:rPr>
              <a:t> </a:t>
            </a:r>
            <a:r>
              <a:rPr lang="es-ES" altLang="es-PE" sz="2600" dirty="0">
                <a:solidFill>
                  <a:schemeClr val="bg1"/>
                </a:solidFill>
              </a:rPr>
              <a:t>Certificación municipal o administrativa de la persona que figura en sus registros como propietaria o poseedora del bien; puede acreditarse con la presentación de las declaraciones juradas y recibos de pago de impuesto predial por 10 años;</a:t>
            </a:r>
          </a:p>
          <a:p>
            <a:pPr algn="just" eaLnBrk="1" hangingPunct="1">
              <a:buFont typeface="Wingdings" panose="05000000000000000000" pitchFamily="2" charset="2"/>
              <a:buChar char="ü"/>
              <a:defRPr/>
            </a:pPr>
            <a:r>
              <a:rPr lang="es-ES" altLang="es-PE" sz="2600" dirty="0">
                <a:solidFill>
                  <a:schemeClr val="bg1"/>
                </a:solidFill>
              </a:rPr>
              <a:t> Copia literal de dominio del predio (por 10 años), si está inscrito, y/o certificado de búsqueda catastral;</a:t>
            </a:r>
          </a:p>
          <a:p>
            <a:pPr algn="just" eaLnBrk="1" hangingPunct="1">
              <a:buFont typeface="Wingdings" panose="05000000000000000000" pitchFamily="2" charset="2"/>
              <a:buChar char="ü"/>
              <a:defRPr/>
            </a:pPr>
            <a:r>
              <a:rPr lang="es-PE" altLang="es-PE" sz="2600" dirty="0">
                <a:solidFill>
                  <a:schemeClr val="bg1"/>
                </a:solidFill>
              </a:rPr>
              <a:t>Declaración de no menos de 3 ni más de 6 testigos mayores de 25 años de edad, preferentemente vecinos u ocupantes de los inmuebles colindantes al predio objeto de saneamiento;</a:t>
            </a:r>
            <a:endParaRPr lang="es-ES" altLang="es-PE" sz="2600" dirty="0">
              <a:solidFill>
                <a:schemeClr val="bg1"/>
              </a:solidFill>
            </a:endParaRPr>
          </a:p>
          <a:p>
            <a:pPr marL="0" indent="0" algn="just">
              <a:buNone/>
              <a:defRPr/>
            </a:pPr>
            <a:endParaRPr lang="es-ES" altLang="es-PE" dirty="0"/>
          </a:p>
        </p:txBody>
      </p:sp>
    </p:spTree>
    <p:extLst>
      <p:ext uri="{BB962C8B-B14F-4D97-AF65-F5344CB8AC3E}">
        <p14:creationId xmlns:p14="http://schemas.microsoft.com/office/powerpoint/2010/main" val="3550106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15362" name="Título 1"/>
          <p:cNvSpPr>
            <a:spLocks noGrp="1"/>
          </p:cNvSpPr>
          <p:nvPr>
            <p:ph type="title"/>
          </p:nvPr>
        </p:nvSpPr>
        <p:spPr/>
        <p:txBody>
          <a:bodyPr/>
          <a:lstStyle/>
          <a:p>
            <a:r>
              <a:rPr lang="es-PE" altLang="es-PE" sz="3200" b="1" i="1">
                <a:solidFill>
                  <a:srgbClr val="C00000"/>
                </a:solidFill>
              </a:rPr>
              <a:t>INICIO DEL PROCEDIMIENTO: REQUISITOS</a:t>
            </a:r>
          </a:p>
        </p:txBody>
      </p:sp>
      <p:sp>
        <p:nvSpPr>
          <p:cNvPr id="15363" name="Marcador de contenido 2"/>
          <p:cNvSpPr>
            <a:spLocks noGrp="1"/>
          </p:cNvSpPr>
          <p:nvPr>
            <p:ph idx="1"/>
          </p:nvPr>
        </p:nvSpPr>
        <p:spPr/>
        <p:txBody>
          <a:bodyPr/>
          <a:lstStyle/>
          <a:p>
            <a:pPr algn="just">
              <a:buFont typeface="Wingdings" panose="05000000000000000000" pitchFamily="2" charset="2"/>
              <a:buChar char="ü"/>
            </a:pPr>
            <a:r>
              <a:rPr lang="es-ES" altLang="es-PE" dirty="0">
                <a:solidFill>
                  <a:schemeClr val="bg1"/>
                </a:solidFill>
              </a:rPr>
              <a:t>Plano perimétrico – ubicación con coordenadas UTM y Memoria descriptiva con descripción de edificaciones existentes, suscritos por ingeniero o arquitecto colegiado y debidamente visados por la autoridad municipal; y</a:t>
            </a:r>
          </a:p>
          <a:p>
            <a:pPr algn="just">
              <a:buFont typeface="Wingdings" panose="05000000000000000000" pitchFamily="2" charset="2"/>
              <a:buChar char="ü"/>
            </a:pPr>
            <a:r>
              <a:rPr lang="es-ES" altLang="es-PE" dirty="0">
                <a:solidFill>
                  <a:schemeClr val="bg1"/>
                </a:solidFill>
              </a:rPr>
              <a:t>Otros que considere necesarias el solicitante como: contratos de suministro, recibos de pagos de servicios, partidas de RENIEC con domicilio en el predio, valorización del predio.</a:t>
            </a:r>
            <a:endParaRPr lang="es-PE" altLang="es-PE" dirty="0">
              <a:solidFill>
                <a:schemeClr val="bg1"/>
              </a:solidFill>
            </a:endParaRPr>
          </a:p>
        </p:txBody>
      </p:sp>
    </p:spTree>
    <p:extLst>
      <p:ext uri="{BB962C8B-B14F-4D97-AF65-F5344CB8AC3E}">
        <p14:creationId xmlns:p14="http://schemas.microsoft.com/office/powerpoint/2010/main" val="3670239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44938" y="4596834"/>
            <a:ext cx="1920647" cy="1920647"/>
          </a:xfrm>
          <a:prstGeom prst="rect">
            <a:avLst/>
          </a:prstGeom>
        </p:spPr>
      </p:pic>
      <p:sp>
        <p:nvSpPr>
          <p:cNvPr id="2" name="Título 1"/>
          <p:cNvSpPr>
            <a:spLocks noGrp="1"/>
          </p:cNvSpPr>
          <p:nvPr>
            <p:ph type="title"/>
          </p:nvPr>
        </p:nvSpPr>
        <p:spPr/>
        <p:txBody>
          <a:bodyPr>
            <a:normAutofit/>
          </a:bodyPr>
          <a:lstStyle/>
          <a:p>
            <a:pPr algn="ctr"/>
            <a:r>
              <a:rPr lang="es-PE" b="1" u="sng" dirty="0" smtClean="0">
                <a:solidFill>
                  <a:schemeClr val="bg1"/>
                </a:solidFill>
                <a:effectLst>
                  <a:outerShdw blurRad="38100" dist="38100" dir="2700000" algn="tl">
                    <a:srgbClr val="000000">
                      <a:alpha val="43137"/>
                    </a:srgbClr>
                  </a:outerShdw>
                </a:effectLst>
                <a:latin typeface="Agency FB" panose="020B0503020202020204" pitchFamily="34" charset="0"/>
              </a:rPr>
              <a:t>FUNDAMENTO CONSTITUCIONAL</a:t>
            </a:r>
            <a:endParaRPr lang="es-PE" b="1" u="sng"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519707"/>
            <a:ext cx="10515600" cy="3593682"/>
          </a:xfrm>
        </p:spPr>
        <p:txBody>
          <a:bodyPr>
            <a:normAutofit fontScale="92500" lnSpcReduction="20000"/>
          </a:bodyPr>
          <a:lstStyle/>
          <a:p>
            <a:endParaRPr lang="es-PE" dirty="0" smtClean="0">
              <a:solidFill>
                <a:schemeClr val="bg1"/>
              </a:solidFill>
              <a:latin typeface="Century Schoolbook" panose="02040604050505020304" pitchFamily="18" charset="0"/>
            </a:endParaRPr>
          </a:p>
          <a:p>
            <a:r>
              <a:rPr lang="es-PE" dirty="0" smtClean="0">
                <a:solidFill>
                  <a:schemeClr val="bg1"/>
                </a:solidFill>
                <a:latin typeface="Century Schoolbook" panose="02040604050505020304" pitchFamily="18" charset="0"/>
              </a:rPr>
              <a:t>Art. 70 de la Constitución</a:t>
            </a:r>
          </a:p>
          <a:p>
            <a:endParaRPr lang="es-PE" dirty="0" smtClean="0">
              <a:solidFill>
                <a:schemeClr val="bg1"/>
              </a:solidFill>
              <a:latin typeface="Century Schoolbook" panose="02040604050505020304" pitchFamily="18" charset="0"/>
            </a:endParaRPr>
          </a:p>
          <a:p>
            <a:pPr algn="just"/>
            <a:r>
              <a:rPr lang="en-US" b="1" dirty="0" smtClean="0">
                <a:solidFill>
                  <a:schemeClr val="bg1"/>
                </a:solidFill>
                <a:latin typeface="Century Schoolbook" panose="02040604050505020304" pitchFamily="18" charset="0"/>
                <a:ea typeface="Century Schoolbook"/>
                <a:cs typeface="Century Schoolbook"/>
                <a:sym typeface="Century Schoolbook"/>
              </a:rPr>
              <a:t>El </a:t>
            </a:r>
            <a:r>
              <a:rPr lang="en-US" b="1" dirty="0">
                <a:solidFill>
                  <a:schemeClr val="bg1"/>
                </a:solidFill>
                <a:latin typeface="Century Schoolbook" panose="02040604050505020304" pitchFamily="18" charset="0"/>
                <a:ea typeface="Century Schoolbook"/>
                <a:cs typeface="Century Schoolbook"/>
                <a:sym typeface="Century Schoolbook"/>
              </a:rPr>
              <a:t>derecho de </a:t>
            </a:r>
            <a:r>
              <a:rPr lang="en-US" b="1" dirty="0" err="1">
                <a:solidFill>
                  <a:schemeClr val="bg1"/>
                </a:solidFill>
                <a:latin typeface="Century Schoolbook" panose="02040604050505020304" pitchFamily="18" charset="0"/>
                <a:ea typeface="Century Schoolbook"/>
                <a:cs typeface="Century Schoolbook"/>
                <a:sym typeface="Century Schoolbook"/>
              </a:rPr>
              <a:t>propiedad</a:t>
            </a:r>
            <a:r>
              <a:rPr lang="en-US" b="1" dirty="0">
                <a:solidFill>
                  <a:schemeClr val="bg1"/>
                </a:solidFill>
                <a:latin typeface="Century Schoolbook" panose="02040604050505020304" pitchFamily="18" charset="0"/>
                <a:ea typeface="Century Schoolbook"/>
                <a:cs typeface="Century Schoolbook"/>
                <a:sym typeface="Century Schoolbook"/>
              </a:rPr>
              <a:t> </a:t>
            </a:r>
            <a:r>
              <a:rPr lang="en-US" b="1" dirty="0" err="1">
                <a:solidFill>
                  <a:schemeClr val="bg1"/>
                </a:solidFill>
                <a:latin typeface="Century Schoolbook" panose="02040604050505020304" pitchFamily="18" charset="0"/>
                <a:ea typeface="Century Schoolbook"/>
                <a:cs typeface="Century Schoolbook"/>
                <a:sym typeface="Century Schoolbook"/>
              </a:rPr>
              <a:t>es</a:t>
            </a:r>
            <a:r>
              <a:rPr lang="en-US" b="1" dirty="0">
                <a:solidFill>
                  <a:schemeClr val="bg1"/>
                </a:solidFill>
                <a:latin typeface="Century Schoolbook" panose="02040604050505020304" pitchFamily="18" charset="0"/>
                <a:ea typeface="Century Schoolbook"/>
                <a:cs typeface="Century Schoolbook"/>
                <a:sym typeface="Century Schoolbook"/>
              </a:rPr>
              <a:t> inviolable</a:t>
            </a:r>
            <a:r>
              <a:rPr lang="en-US" dirty="0">
                <a:solidFill>
                  <a:schemeClr val="bg1"/>
                </a:solidFill>
                <a:latin typeface="Century Schoolbook" panose="02040604050505020304" pitchFamily="18" charset="0"/>
                <a:ea typeface="Century Schoolbook"/>
                <a:cs typeface="Century Schoolbook"/>
                <a:sym typeface="Century Schoolbook"/>
              </a:rPr>
              <a:t>. El Estado lo </a:t>
            </a:r>
            <a:r>
              <a:rPr lang="en-US" dirty="0" err="1">
                <a:solidFill>
                  <a:schemeClr val="bg1"/>
                </a:solidFill>
                <a:latin typeface="Century Schoolbook" panose="02040604050505020304" pitchFamily="18" charset="0"/>
                <a:ea typeface="Century Schoolbook"/>
                <a:cs typeface="Century Schoolbook"/>
                <a:sym typeface="Century Schoolbook"/>
              </a:rPr>
              <a:t>garantiza</a:t>
            </a:r>
            <a:r>
              <a:rPr lang="en-US" dirty="0">
                <a:solidFill>
                  <a:schemeClr val="bg1"/>
                </a:solidFill>
                <a:latin typeface="Century Schoolbook" panose="02040604050505020304" pitchFamily="18" charset="0"/>
                <a:ea typeface="Century Schoolbook"/>
                <a:cs typeface="Century Schoolbook"/>
                <a:sym typeface="Century Schoolbook"/>
              </a:rPr>
              <a:t>. Se </a:t>
            </a:r>
            <a:r>
              <a:rPr lang="en-US" dirty="0" err="1">
                <a:solidFill>
                  <a:schemeClr val="bg1"/>
                </a:solidFill>
                <a:latin typeface="Century Schoolbook" panose="02040604050505020304" pitchFamily="18" charset="0"/>
                <a:ea typeface="Century Schoolbook"/>
                <a:cs typeface="Century Schoolbook"/>
                <a:sym typeface="Century Schoolbook"/>
              </a:rPr>
              <a:t>ejerce</a:t>
            </a:r>
            <a:r>
              <a:rPr lang="en-US" dirty="0">
                <a:solidFill>
                  <a:schemeClr val="bg1"/>
                </a:solidFill>
                <a:latin typeface="Century Schoolbook" panose="02040604050505020304" pitchFamily="18" charset="0"/>
                <a:ea typeface="Century Schoolbook"/>
                <a:cs typeface="Century Schoolbook"/>
                <a:sym typeface="Century Schoolbook"/>
              </a:rPr>
              <a:t> </a:t>
            </a:r>
            <a:r>
              <a:rPr lang="en-US" dirty="0" err="1">
                <a:solidFill>
                  <a:schemeClr val="bg1"/>
                </a:solidFill>
                <a:latin typeface="Century Schoolbook" panose="02040604050505020304" pitchFamily="18" charset="0"/>
                <a:ea typeface="Century Schoolbook"/>
                <a:cs typeface="Century Schoolbook"/>
                <a:sym typeface="Century Schoolbook"/>
              </a:rPr>
              <a:t>en</a:t>
            </a:r>
            <a:r>
              <a:rPr lang="en-US" dirty="0">
                <a:solidFill>
                  <a:schemeClr val="bg1"/>
                </a:solidFill>
                <a:latin typeface="Century Schoolbook" panose="02040604050505020304" pitchFamily="18" charset="0"/>
                <a:ea typeface="Century Schoolbook"/>
                <a:cs typeface="Century Schoolbook"/>
                <a:sym typeface="Century Schoolbook"/>
              </a:rPr>
              <a:t> </a:t>
            </a:r>
            <a:r>
              <a:rPr lang="en-US" dirty="0" err="1">
                <a:solidFill>
                  <a:schemeClr val="bg1"/>
                </a:solidFill>
                <a:latin typeface="Century Schoolbook" panose="02040604050505020304" pitchFamily="18" charset="0"/>
                <a:ea typeface="Century Schoolbook"/>
                <a:cs typeface="Century Schoolbook"/>
                <a:sym typeface="Century Schoolbook"/>
              </a:rPr>
              <a:t>armonía</a:t>
            </a:r>
            <a:r>
              <a:rPr lang="en-US" dirty="0">
                <a:solidFill>
                  <a:schemeClr val="bg1"/>
                </a:solidFill>
                <a:latin typeface="Century Schoolbook" panose="02040604050505020304" pitchFamily="18" charset="0"/>
                <a:ea typeface="Century Schoolbook"/>
                <a:cs typeface="Century Schoolbook"/>
                <a:sym typeface="Century Schoolbook"/>
              </a:rPr>
              <a:t> con el </a:t>
            </a:r>
            <a:r>
              <a:rPr lang="en-US" dirty="0" err="1">
                <a:solidFill>
                  <a:schemeClr val="bg1"/>
                </a:solidFill>
                <a:latin typeface="Century Schoolbook" panose="02040604050505020304" pitchFamily="18" charset="0"/>
                <a:ea typeface="Century Schoolbook"/>
                <a:cs typeface="Century Schoolbook"/>
                <a:sym typeface="Century Schoolbook"/>
              </a:rPr>
              <a:t>bien</a:t>
            </a:r>
            <a:r>
              <a:rPr lang="en-US" dirty="0">
                <a:solidFill>
                  <a:schemeClr val="bg1"/>
                </a:solidFill>
                <a:latin typeface="Century Schoolbook" panose="02040604050505020304" pitchFamily="18" charset="0"/>
                <a:ea typeface="Century Schoolbook"/>
                <a:cs typeface="Century Schoolbook"/>
                <a:sym typeface="Century Schoolbook"/>
              </a:rPr>
              <a:t> </a:t>
            </a:r>
            <a:r>
              <a:rPr lang="en-US" dirty="0" err="1">
                <a:solidFill>
                  <a:schemeClr val="bg1"/>
                </a:solidFill>
                <a:latin typeface="Century Schoolbook" panose="02040604050505020304" pitchFamily="18" charset="0"/>
                <a:ea typeface="Century Schoolbook"/>
                <a:cs typeface="Century Schoolbook"/>
                <a:sym typeface="Century Schoolbook"/>
              </a:rPr>
              <a:t>común</a:t>
            </a:r>
            <a:r>
              <a:rPr lang="en-US" dirty="0">
                <a:solidFill>
                  <a:schemeClr val="bg1"/>
                </a:solidFill>
                <a:latin typeface="Century Schoolbook" panose="02040604050505020304" pitchFamily="18" charset="0"/>
                <a:ea typeface="Century Schoolbook"/>
                <a:cs typeface="Century Schoolbook"/>
                <a:sym typeface="Century Schoolbook"/>
              </a:rPr>
              <a:t> y </a:t>
            </a:r>
            <a:r>
              <a:rPr lang="en-US" dirty="0" err="1">
                <a:solidFill>
                  <a:schemeClr val="bg1"/>
                </a:solidFill>
                <a:latin typeface="Century Schoolbook" panose="02040604050505020304" pitchFamily="18" charset="0"/>
                <a:ea typeface="Century Schoolbook"/>
                <a:cs typeface="Century Schoolbook"/>
                <a:sym typeface="Century Schoolbook"/>
              </a:rPr>
              <a:t>dentro</a:t>
            </a:r>
            <a:r>
              <a:rPr lang="en-US" dirty="0">
                <a:solidFill>
                  <a:schemeClr val="bg1"/>
                </a:solidFill>
                <a:latin typeface="Century Schoolbook" panose="02040604050505020304" pitchFamily="18" charset="0"/>
                <a:ea typeface="Century Schoolbook"/>
                <a:cs typeface="Century Schoolbook"/>
                <a:sym typeface="Century Schoolbook"/>
              </a:rPr>
              <a:t> de </a:t>
            </a:r>
            <a:r>
              <a:rPr lang="en-US" dirty="0" err="1">
                <a:solidFill>
                  <a:schemeClr val="bg1"/>
                </a:solidFill>
                <a:latin typeface="Century Schoolbook" panose="02040604050505020304" pitchFamily="18" charset="0"/>
                <a:ea typeface="Century Schoolbook"/>
                <a:cs typeface="Century Schoolbook"/>
                <a:sym typeface="Century Schoolbook"/>
              </a:rPr>
              <a:t>los</a:t>
            </a:r>
            <a:r>
              <a:rPr lang="en-US" dirty="0">
                <a:solidFill>
                  <a:schemeClr val="bg1"/>
                </a:solidFill>
                <a:latin typeface="Century Schoolbook" panose="02040604050505020304" pitchFamily="18" charset="0"/>
                <a:ea typeface="Century Schoolbook"/>
                <a:cs typeface="Century Schoolbook"/>
                <a:sym typeface="Century Schoolbook"/>
              </a:rPr>
              <a:t> </a:t>
            </a:r>
            <a:r>
              <a:rPr lang="en-US" dirty="0" err="1">
                <a:solidFill>
                  <a:schemeClr val="bg1"/>
                </a:solidFill>
                <a:latin typeface="Century Schoolbook" panose="02040604050505020304" pitchFamily="18" charset="0"/>
                <a:ea typeface="Century Schoolbook"/>
                <a:cs typeface="Century Schoolbook"/>
                <a:sym typeface="Century Schoolbook"/>
              </a:rPr>
              <a:t>límites</a:t>
            </a:r>
            <a:r>
              <a:rPr lang="en-US" dirty="0">
                <a:solidFill>
                  <a:schemeClr val="bg1"/>
                </a:solidFill>
                <a:latin typeface="Century Schoolbook" panose="02040604050505020304" pitchFamily="18" charset="0"/>
                <a:ea typeface="Century Schoolbook"/>
                <a:cs typeface="Century Schoolbook"/>
                <a:sym typeface="Century Schoolbook"/>
              </a:rPr>
              <a:t> de la Ley. A </a:t>
            </a:r>
            <a:r>
              <a:rPr lang="en-US" dirty="0" err="1">
                <a:solidFill>
                  <a:schemeClr val="bg1"/>
                </a:solidFill>
                <a:latin typeface="Century Schoolbook" panose="02040604050505020304" pitchFamily="18" charset="0"/>
                <a:ea typeface="Century Schoolbook"/>
                <a:cs typeface="Century Schoolbook"/>
                <a:sym typeface="Century Schoolbook"/>
              </a:rPr>
              <a:t>nadie</a:t>
            </a:r>
            <a:r>
              <a:rPr lang="en-US" dirty="0">
                <a:solidFill>
                  <a:schemeClr val="bg1"/>
                </a:solidFill>
                <a:latin typeface="Century Schoolbook" panose="02040604050505020304" pitchFamily="18" charset="0"/>
                <a:ea typeface="Century Schoolbook"/>
                <a:cs typeface="Century Schoolbook"/>
                <a:sym typeface="Century Schoolbook"/>
              </a:rPr>
              <a:t> </a:t>
            </a:r>
            <a:r>
              <a:rPr lang="en-US" dirty="0" err="1">
                <a:solidFill>
                  <a:schemeClr val="bg1"/>
                </a:solidFill>
                <a:latin typeface="Century Schoolbook" panose="02040604050505020304" pitchFamily="18" charset="0"/>
                <a:ea typeface="Century Schoolbook"/>
                <a:cs typeface="Century Schoolbook"/>
                <a:sym typeface="Century Schoolbook"/>
              </a:rPr>
              <a:t>puede</a:t>
            </a:r>
            <a:r>
              <a:rPr lang="en-US" dirty="0">
                <a:solidFill>
                  <a:schemeClr val="bg1"/>
                </a:solidFill>
                <a:latin typeface="Century Schoolbook" panose="02040604050505020304" pitchFamily="18" charset="0"/>
                <a:ea typeface="Century Schoolbook"/>
                <a:cs typeface="Century Schoolbook"/>
                <a:sym typeface="Century Schoolbook"/>
              </a:rPr>
              <a:t> </a:t>
            </a:r>
            <a:r>
              <a:rPr lang="en-US" dirty="0" err="1">
                <a:solidFill>
                  <a:schemeClr val="bg1"/>
                </a:solidFill>
                <a:latin typeface="Century Schoolbook" panose="02040604050505020304" pitchFamily="18" charset="0"/>
                <a:ea typeface="Century Schoolbook"/>
                <a:cs typeface="Century Schoolbook"/>
                <a:sym typeface="Century Schoolbook"/>
              </a:rPr>
              <a:t>privarse</a:t>
            </a:r>
            <a:r>
              <a:rPr lang="en-US" dirty="0">
                <a:solidFill>
                  <a:schemeClr val="bg1"/>
                </a:solidFill>
                <a:latin typeface="Century Schoolbook" panose="02040604050505020304" pitchFamily="18" charset="0"/>
                <a:ea typeface="Century Schoolbook"/>
                <a:cs typeface="Century Schoolbook"/>
                <a:sym typeface="Century Schoolbook"/>
              </a:rPr>
              <a:t> de </a:t>
            </a:r>
            <a:r>
              <a:rPr lang="en-US" dirty="0" err="1">
                <a:solidFill>
                  <a:schemeClr val="bg1"/>
                </a:solidFill>
                <a:latin typeface="Century Schoolbook" panose="02040604050505020304" pitchFamily="18" charset="0"/>
                <a:ea typeface="Century Schoolbook"/>
                <a:cs typeface="Century Schoolbook"/>
                <a:sym typeface="Century Schoolbook"/>
              </a:rPr>
              <a:t>su</a:t>
            </a:r>
            <a:r>
              <a:rPr lang="en-US" dirty="0">
                <a:solidFill>
                  <a:schemeClr val="bg1"/>
                </a:solidFill>
                <a:latin typeface="Century Schoolbook" panose="02040604050505020304" pitchFamily="18" charset="0"/>
                <a:ea typeface="Century Schoolbook"/>
                <a:cs typeface="Century Schoolbook"/>
                <a:sym typeface="Century Schoolbook"/>
              </a:rPr>
              <a:t> </a:t>
            </a:r>
            <a:r>
              <a:rPr lang="en-US" dirty="0" err="1">
                <a:solidFill>
                  <a:schemeClr val="bg1"/>
                </a:solidFill>
                <a:latin typeface="Century Schoolbook" panose="02040604050505020304" pitchFamily="18" charset="0"/>
                <a:ea typeface="Century Schoolbook"/>
                <a:cs typeface="Century Schoolbook"/>
                <a:sym typeface="Century Schoolbook"/>
              </a:rPr>
              <a:t>propiedad</a:t>
            </a:r>
            <a:r>
              <a:rPr lang="en-US" dirty="0">
                <a:solidFill>
                  <a:schemeClr val="bg1"/>
                </a:solidFill>
                <a:latin typeface="Century Schoolbook" panose="02040604050505020304" pitchFamily="18" charset="0"/>
                <a:ea typeface="Century Schoolbook"/>
                <a:cs typeface="Century Schoolbook"/>
                <a:sym typeface="Century Schoolbook"/>
              </a:rPr>
              <a:t> </a:t>
            </a:r>
            <a:r>
              <a:rPr lang="en-US" dirty="0" err="1">
                <a:solidFill>
                  <a:schemeClr val="bg1"/>
                </a:solidFill>
                <a:latin typeface="Century Schoolbook" panose="02040604050505020304" pitchFamily="18" charset="0"/>
                <a:ea typeface="Century Schoolbook"/>
                <a:cs typeface="Century Schoolbook"/>
                <a:sym typeface="Century Schoolbook"/>
              </a:rPr>
              <a:t>sino</a:t>
            </a:r>
            <a:r>
              <a:rPr lang="en-US" dirty="0">
                <a:solidFill>
                  <a:schemeClr val="bg1"/>
                </a:solidFill>
                <a:latin typeface="Century Schoolbook" panose="02040604050505020304" pitchFamily="18" charset="0"/>
                <a:ea typeface="Century Schoolbook"/>
                <a:cs typeface="Century Schoolbook"/>
                <a:sym typeface="Century Schoolbook"/>
              </a:rPr>
              <a:t>, </a:t>
            </a:r>
            <a:r>
              <a:rPr lang="en-US" dirty="0" err="1">
                <a:solidFill>
                  <a:schemeClr val="bg1"/>
                </a:solidFill>
                <a:latin typeface="Century Schoolbook" panose="02040604050505020304" pitchFamily="18" charset="0"/>
                <a:ea typeface="Century Schoolbook"/>
                <a:cs typeface="Century Schoolbook"/>
                <a:sym typeface="Century Schoolbook"/>
              </a:rPr>
              <a:t>exclusivamente</a:t>
            </a:r>
            <a:r>
              <a:rPr lang="en-US" dirty="0">
                <a:solidFill>
                  <a:schemeClr val="bg1"/>
                </a:solidFill>
                <a:latin typeface="Century Schoolbook" panose="02040604050505020304" pitchFamily="18" charset="0"/>
                <a:ea typeface="Century Schoolbook"/>
                <a:cs typeface="Century Schoolbook"/>
                <a:sym typeface="Century Schoolbook"/>
              </a:rPr>
              <a:t>, </a:t>
            </a:r>
            <a:r>
              <a:rPr lang="en-US" dirty="0" err="1">
                <a:solidFill>
                  <a:schemeClr val="bg1"/>
                </a:solidFill>
                <a:latin typeface="Century Schoolbook" panose="02040604050505020304" pitchFamily="18" charset="0"/>
                <a:ea typeface="Century Schoolbook"/>
                <a:cs typeface="Century Schoolbook"/>
                <a:sym typeface="Century Schoolbook"/>
              </a:rPr>
              <a:t>por</a:t>
            </a:r>
            <a:r>
              <a:rPr lang="en-US" dirty="0">
                <a:solidFill>
                  <a:schemeClr val="bg1"/>
                </a:solidFill>
                <a:latin typeface="Century Schoolbook" panose="02040604050505020304" pitchFamily="18" charset="0"/>
                <a:ea typeface="Century Schoolbook"/>
                <a:cs typeface="Century Schoolbook"/>
                <a:sym typeface="Century Schoolbook"/>
              </a:rPr>
              <a:t> causa de </a:t>
            </a:r>
            <a:r>
              <a:rPr lang="en-US" dirty="0" err="1">
                <a:solidFill>
                  <a:schemeClr val="bg1"/>
                </a:solidFill>
                <a:latin typeface="Century Schoolbook" panose="02040604050505020304" pitchFamily="18" charset="0"/>
                <a:ea typeface="Century Schoolbook"/>
                <a:cs typeface="Century Schoolbook"/>
                <a:sym typeface="Century Schoolbook"/>
              </a:rPr>
              <a:t>seguridad</a:t>
            </a:r>
            <a:r>
              <a:rPr lang="en-US" dirty="0">
                <a:solidFill>
                  <a:schemeClr val="bg1"/>
                </a:solidFill>
                <a:latin typeface="Century Schoolbook" panose="02040604050505020304" pitchFamily="18" charset="0"/>
                <a:ea typeface="Century Schoolbook"/>
                <a:cs typeface="Century Schoolbook"/>
                <a:sym typeface="Century Schoolbook"/>
              </a:rPr>
              <a:t> </a:t>
            </a:r>
            <a:r>
              <a:rPr lang="en-US" dirty="0" err="1">
                <a:solidFill>
                  <a:schemeClr val="bg1"/>
                </a:solidFill>
                <a:latin typeface="Century Schoolbook" panose="02040604050505020304" pitchFamily="18" charset="0"/>
                <a:ea typeface="Century Schoolbook"/>
                <a:cs typeface="Century Schoolbook"/>
                <a:sym typeface="Century Schoolbook"/>
              </a:rPr>
              <a:t>nacional</a:t>
            </a:r>
            <a:r>
              <a:rPr lang="en-US" dirty="0">
                <a:solidFill>
                  <a:schemeClr val="bg1"/>
                </a:solidFill>
                <a:latin typeface="Century Schoolbook" panose="02040604050505020304" pitchFamily="18" charset="0"/>
                <a:ea typeface="Century Schoolbook"/>
                <a:cs typeface="Century Schoolbook"/>
                <a:sym typeface="Century Schoolbook"/>
              </a:rPr>
              <a:t> o </a:t>
            </a:r>
            <a:r>
              <a:rPr lang="es-PE" dirty="0" smtClean="0">
                <a:solidFill>
                  <a:schemeClr val="bg1"/>
                </a:solidFill>
                <a:latin typeface="Century Schoolbook" panose="02040604050505020304" pitchFamily="18" charset="0"/>
                <a:ea typeface="Century Schoolbook"/>
                <a:cs typeface="Century Schoolbook"/>
                <a:sym typeface="Century Schoolbook"/>
              </a:rPr>
              <a:t>necesidad</a:t>
            </a:r>
            <a:r>
              <a:rPr lang="en-US" dirty="0" smtClean="0">
                <a:solidFill>
                  <a:schemeClr val="bg1"/>
                </a:solidFill>
                <a:latin typeface="Century Schoolbook" panose="02040604050505020304" pitchFamily="18" charset="0"/>
                <a:ea typeface="Century Schoolbook"/>
                <a:cs typeface="Century Schoolbook"/>
                <a:sym typeface="Century Schoolbook"/>
              </a:rPr>
              <a:t> </a:t>
            </a:r>
            <a:r>
              <a:rPr lang="en-US" dirty="0" err="1">
                <a:solidFill>
                  <a:schemeClr val="bg1"/>
                </a:solidFill>
                <a:latin typeface="Century Schoolbook" panose="02040604050505020304" pitchFamily="18" charset="0"/>
                <a:ea typeface="Century Schoolbook"/>
                <a:cs typeface="Century Schoolbook"/>
                <a:sym typeface="Century Schoolbook"/>
              </a:rPr>
              <a:t>pública</a:t>
            </a:r>
            <a:r>
              <a:rPr lang="en-US" dirty="0">
                <a:solidFill>
                  <a:schemeClr val="bg1"/>
                </a:solidFill>
                <a:latin typeface="Century Schoolbook" panose="02040604050505020304" pitchFamily="18" charset="0"/>
                <a:ea typeface="Century Schoolbook"/>
                <a:cs typeface="Century Schoolbook"/>
                <a:sym typeface="Century Schoolbook"/>
              </a:rPr>
              <a:t>, </a:t>
            </a:r>
            <a:r>
              <a:rPr lang="en-US" dirty="0" err="1">
                <a:solidFill>
                  <a:schemeClr val="bg1"/>
                </a:solidFill>
                <a:latin typeface="Century Schoolbook" panose="02040604050505020304" pitchFamily="18" charset="0"/>
                <a:ea typeface="Century Schoolbook"/>
                <a:cs typeface="Century Schoolbook"/>
                <a:sym typeface="Century Schoolbook"/>
              </a:rPr>
              <a:t>declarada</a:t>
            </a:r>
            <a:r>
              <a:rPr lang="en-US" dirty="0">
                <a:solidFill>
                  <a:schemeClr val="bg1"/>
                </a:solidFill>
                <a:latin typeface="Century Schoolbook" panose="02040604050505020304" pitchFamily="18" charset="0"/>
                <a:ea typeface="Century Schoolbook"/>
                <a:cs typeface="Century Schoolbook"/>
                <a:sym typeface="Century Schoolbook"/>
              </a:rPr>
              <a:t> </a:t>
            </a:r>
            <a:r>
              <a:rPr lang="en-US" dirty="0" err="1">
                <a:solidFill>
                  <a:schemeClr val="bg1"/>
                </a:solidFill>
                <a:latin typeface="Century Schoolbook" panose="02040604050505020304" pitchFamily="18" charset="0"/>
                <a:ea typeface="Century Schoolbook"/>
                <a:cs typeface="Century Schoolbook"/>
                <a:sym typeface="Century Schoolbook"/>
              </a:rPr>
              <a:t>por</a:t>
            </a:r>
            <a:r>
              <a:rPr lang="en-US" dirty="0">
                <a:solidFill>
                  <a:schemeClr val="bg1"/>
                </a:solidFill>
                <a:latin typeface="Century Schoolbook" panose="02040604050505020304" pitchFamily="18" charset="0"/>
                <a:ea typeface="Century Schoolbook"/>
                <a:cs typeface="Century Schoolbook"/>
                <a:sym typeface="Century Schoolbook"/>
              </a:rPr>
              <a:t> la Ley, y </a:t>
            </a:r>
            <a:r>
              <a:rPr lang="en-US" dirty="0" err="1">
                <a:solidFill>
                  <a:schemeClr val="bg1"/>
                </a:solidFill>
                <a:latin typeface="Century Schoolbook" panose="02040604050505020304" pitchFamily="18" charset="0"/>
                <a:ea typeface="Century Schoolbook"/>
                <a:cs typeface="Century Schoolbook"/>
                <a:sym typeface="Century Schoolbook"/>
              </a:rPr>
              <a:t>previo</a:t>
            </a:r>
            <a:r>
              <a:rPr lang="en-US" dirty="0">
                <a:solidFill>
                  <a:schemeClr val="bg1"/>
                </a:solidFill>
                <a:latin typeface="Century Schoolbook" panose="02040604050505020304" pitchFamily="18" charset="0"/>
                <a:ea typeface="Century Schoolbook"/>
                <a:cs typeface="Century Schoolbook"/>
                <a:sym typeface="Century Schoolbook"/>
              </a:rPr>
              <a:t> </a:t>
            </a:r>
            <a:r>
              <a:rPr lang="en-US" dirty="0" err="1">
                <a:solidFill>
                  <a:schemeClr val="bg1"/>
                </a:solidFill>
                <a:latin typeface="Century Schoolbook" panose="02040604050505020304" pitchFamily="18" charset="0"/>
                <a:ea typeface="Century Schoolbook"/>
                <a:cs typeface="Century Schoolbook"/>
                <a:sym typeface="Century Schoolbook"/>
              </a:rPr>
              <a:t>pago</a:t>
            </a:r>
            <a:r>
              <a:rPr lang="en-US" dirty="0">
                <a:solidFill>
                  <a:schemeClr val="bg1"/>
                </a:solidFill>
                <a:latin typeface="Century Schoolbook" panose="02040604050505020304" pitchFamily="18" charset="0"/>
                <a:ea typeface="Century Schoolbook"/>
                <a:cs typeface="Century Schoolbook"/>
                <a:sym typeface="Century Schoolbook"/>
              </a:rPr>
              <a:t> </a:t>
            </a:r>
            <a:r>
              <a:rPr lang="en-US" dirty="0" err="1">
                <a:solidFill>
                  <a:schemeClr val="bg1"/>
                </a:solidFill>
                <a:latin typeface="Century Schoolbook" panose="02040604050505020304" pitchFamily="18" charset="0"/>
                <a:ea typeface="Century Schoolbook"/>
                <a:cs typeface="Century Schoolbook"/>
                <a:sym typeface="Century Schoolbook"/>
              </a:rPr>
              <a:t>en</a:t>
            </a:r>
            <a:r>
              <a:rPr lang="en-US" dirty="0">
                <a:solidFill>
                  <a:schemeClr val="bg1"/>
                </a:solidFill>
                <a:latin typeface="Century Schoolbook" panose="02040604050505020304" pitchFamily="18" charset="0"/>
                <a:ea typeface="Century Schoolbook"/>
                <a:cs typeface="Century Schoolbook"/>
                <a:sym typeface="Century Schoolbook"/>
              </a:rPr>
              <a:t> </a:t>
            </a:r>
            <a:r>
              <a:rPr lang="en-US" dirty="0" err="1">
                <a:solidFill>
                  <a:schemeClr val="bg1"/>
                </a:solidFill>
                <a:latin typeface="Century Schoolbook" panose="02040604050505020304" pitchFamily="18" charset="0"/>
                <a:ea typeface="Century Schoolbook"/>
                <a:cs typeface="Century Schoolbook"/>
                <a:sym typeface="Century Schoolbook"/>
              </a:rPr>
              <a:t>efectivo</a:t>
            </a:r>
            <a:r>
              <a:rPr lang="en-US" dirty="0">
                <a:solidFill>
                  <a:schemeClr val="bg1"/>
                </a:solidFill>
                <a:latin typeface="Century Schoolbook" panose="02040604050505020304" pitchFamily="18" charset="0"/>
                <a:ea typeface="Century Schoolbook"/>
                <a:cs typeface="Century Schoolbook"/>
                <a:sym typeface="Century Schoolbook"/>
              </a:rPr>
              <a:t> de </a:t>
            </a:r>
            <a:r>
              <a:rPr lang="en-US" dirty="0" err="1">
                <a:solidFill>
                  <a:schemeClr val="bg1"/>
                </a:solidFill>
                <a:latin typeface="Century Schoolbook" panose="02040604050505020304" pitchFamily="18" charset="0"/>
                <a:ea typeface="Century Schoolbook"/>
                <a:cs typeface="Century Schoolbook"/>
                <a:sym typeface="Century Schoolbook"/>
              </a:rPr>
              <a:t>indemnización</a:t>
            </a:r>
            <a:r>
              <a:rPr lang="en-US" dirty="0">
                <a:solidFill>
                  <a:schemeClr val="bg1"/>
                </a:solidFill>
                <a:latin typeface="Century Schoolbook" panose="02040604050505020304" pitchFamily="18" charset="0"/>
                <a:ea typeface="Century Schoolbook"/>
                <a:cs typeface="Century Schoolbook"/>
                <a:sym typeface="Century Schoolbook"/>
              </a:rPr>
              <a:t> </a:t>
            </a:r>
            <a:r>
              <a:rPr lang="en-US" dirty="0" err="1">
                <a:solidFill>
                  <a:schemeClr val="bg1"/>
                </a:solidFill>
                <a:latin typeface="Century Schoolbook" panose="02040604050505020304" pitchFamily="18" charset="0"/>
                <a:ea typeface="Century Schoolbook"/>
                <a:cs typeface="Century Schoolbook"/>
                <a:sym typeface="Century Schoolbook"/>
              </a:rPr>
              <a:t>justipreciada</a:t>
            </a:r>
            <a:r>
              <a:rPr lang="en-US" dirty="0">
                <a:solidFill>
                  <a:schemeClr val="bg1"/>
                </a:solidFill>
                <a:latin typeface="Century Schoolbook" panose="02040604050505020304" pitchFamily="18" charset="0"/>
                <a:ea typeface="Century Schoolbook"/>
                <a:cs typeface="Century Schoolbook"/>
                <a:sym typeface="Century Schoolbook"/>
              </a:rPr>
              <a:t> que </a:t>
            </a:r>
            <a:r>
              <a:rPr lang="en-US" dirty="0" err="1">
                <a:solidFill>
                  <a:schemeClr val="bg1"/>
                </a:solidFill>
                <a:latin typeface="Century Schoolbook" panose="02040604050505020304" pitchFamily="18" charset="0"/>
                <a:ea typeface="Century Schoolbook"/>
                <a:cs typeface="Century Schoolbook"/>
                <a:sym typeface="Century Schoolbook"/>
              </a:rPr>
              <a:t>incluya</a:t>
            </a:r>
            <a:r>
              <a:rPr lang="en-US" dirty="0">
                <a:solidFill>
                  <a:schemeClr val="bg1"/>
                </a:solidFill>
                <a:latin typeface="Century Schoolbook" panose="02040604050505020304" pitchFamily="18" charset="0"/>
                <a:ea typeface="Century Schoolbook"/>
                <a:cs typeface="Century Schoolbook"/>
                <a:sym typeface="Century Schoolbook"/>
              </a:rPr>
              <a:t> </a:t>
            </a:r>
            <a:r>
              <a:rPr lang="en-US" dirty="0" err="1">
                <a:solidFill>
                  <a:schemeClr val="bg1"/>
                </a:solidFill>
                <a:latin typeface="Century Schoolbook" panose="02040604050505020304" pitchFamily="18" charset="0"/>
                <a:ea typeface="Century Schoolbook"/>
                <a:cs typeface="Century Schoolbook"/>
                <a:sym typeface="Century Schoolbook"/>
              </a:rPr>
              <a:t>compensación</a:t>
            </a:r>
            <a:r>
              <a:rPr lang="en-US" dirty="0">
                <a:solidFill>
                  <a:schemeClr val="bg1"/>
                </a:solidFill>
                <a:latin typeface="Century Schoolbook" panose="02040604050505020304" pitchFamily="18" charset="0"/>
                <a:ea typeface="Century Schoolbook"/>
                <a:cs typeface="Century Schoolbook"/>
                <a:sym typeface="Century Schoolbook"/>
              </a:rPr>
              <a:t> </a:t>
            </a:r>
            <a:r>
              <a:rPr lang="en-US" dirty="0" err="1">
                <a:solidFill>
                  <a:schemeClr val="bg1"/>
                </a:solidFill>
                <a:latin typeface="Century Schoolbook" panose="02040604050505020304" pitchFamily="18" charset="0"/>
                <a:ea typeface="Century Schoolbook"/>
                <a:cs typeface="Century Schoolbook"/>
                <a:sym typeface="Century Schoolbook"/>
              </a:rPr>
              <a:t>por</a:t>
            </a:r>
            <a:r>
              <a:rPr lang="en-US" dirty="0">
                <a:solidFill>
                  <a:schemeClr val="bg1"/>
                </a:solidFill>
                <a:latin typeface="Century Schoolbook" panose="02040604050505020304" pitchFamily="18" charset="0"/>
                <a:ea typeface="Century Schoolbook"/>
                <a:cs typeface="Century Schoolbook"/>
                <a:sym typeface="Century Schoolbook"/>
              </a:rPr>
              <a:t> el eventual </a:t>
            </a:r>
            <a:r>
              <a:rPr lang="en-US" dirty="0" err="1">
                <a:solidFill>
                  <a:schemeClr val="bg1"/>
                </a:solidFill>
                <a:latin typeface="Century Schoolbook" panose="02040604050505020304" pitchFamily="18" charset="0"/>
                <a:ea typeface="Century Schoolbook"/>
                <a:cs typeface="Century Schoolbook"/>
                <a:sym typeface="Century Schoolbook"/>
              </a:rPr>
              <a:t>perjuicio</a:t>
            </a:r>
            <a:r>
              <a:rPr lang="en-US" dirty="0">
                <a:solidFill>
                  <a:schemeClr val="bg1"/>
                </a:solidFill>
                <a:latin typeface="Century Schoolbook" panose="02040604050505020304" pitchFamily="18" charset="0"/>
                <a:ea typeface="Century Schoolbook"/>
                <a:cs typeface="Century Schoolbook"/>
                <a:sym typeface="Century Schoolbook"/>
              </a:rPr>
              <a:t>.</a:t>
            </a:r>
          </a:p>
          <a:p>
            <a:endParaRPr lang="es-PE"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87288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16386" name="Título 1"/>
          <p:cNvSpPr>
            <a:spLocks noGrp="1"/>
          </p:cNvSpPr>
          <p:nvPr>
            <p:ph type="title"/>
          </p:nvPr>
        </p:nvSpPr>
        <p:spPr/>
        <p:txBody>
          <a:bodyPr/>
          <a:lstStyle/>
          <a:p>
            <a:r>
              <a:rPr lang="es-PE" altLang="es-PE" sz="3200" b="1" i="1">
                <a:solidFill>
                  <a:srgbClr val="C00000"/>
                </a:solidFill>
              </a:rPr>
              <a:t>INICIO DEL PROCEDIMIENTO: REQUISITOS</a:t>
            </a:r>
          </a:p>
        </p:txBody>
      </p:sp>
      <p:sp>
        <p:nvSpPr>
          <p:cNvPr id="16387" name="Marcador de contenido 2"/>
          <p:cNvSpPr>
            <a:spLocks noGrp="1"/>
          </p:cNvSpPr>
          <p:nvPr>
            <p:ph idx="1"/>
          </p:nvPr>
        </p:nvSpPr>
        <p:spPr/>
        <p:txBody>
          <a:bodyPr/>
          <a:lstStyle/>
          <a:p>
            <a:pPr algn="just">
              <a:buFont typeface="Wingdings" panose="05000000000000000000" pitchFamily="2" charset="2"/>
              <a:buChar char="ü"/>
            </a:pPr>
            <a:r>
              <a:rPr lang="es-PE" altLang="es-PE" dirty="0" smtClean="0"/>
              <a:t> </a:t>
            </a:r>
            <a:r>
              <a:rPr lang="es-PE" altLang="es-PE" dirty="0" smtClean="0">
                <a:solidFill>
                  <a:schemeClr val="bg1"/>
                </a:solidFill>
              </a:rPr>
              <a:t>Si también se regulariza la edificación, se adjunta documentación técnica FOR y anexos, Informe Técnico de Verificación, Certificado de Parámetros Urbanísticos y Edificatorios.</a:t>
            </a:r>
          </a:p>
        </p:txBody>
      </p:sp>
    </p:spTree>
    <p:extLst>
      <p:ext uri="{BB962C8B-B14F-4D97-AF65-F5344CB8AC3E}">
        <p14:creationId xmlns:p14="http://schemas.microsoft.com/office/powerpoint/2010/main" val="3296408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17410" name="Título 1"/>
          <p:cNvSpPr>
            <a:spLocks noGrp="1"/>
          </p:cNvSpPr>
          <p:nvPr>
            <p:ph type="title"/>
          </p:nvPr>
        </p:nvSpPr>
        <p:spPr/>
        <p:txBody>
          <a:bodyPr/>
          <a:lstStyle/>
          <a:p>
            <a:r>
              <a:rPr lang="es-PE" altLang="es-PE" sz="3200" b="1" i="1">
                <a:solidFill>
                  <a:srgbClr val="C00000"/>
                </a:solidFill>
              </a:rPr>
              <a:t>PROCEDIMIENTO EN SEDE NOTARIAL: Acciones a cargo del Notario</a:t>
            </a:r>
          </a:p>
        </p:txBody>
      </p:sp>
      <p:sp>
        <p:nvSpPr>
          <p:cNvPr id="17411" name="Marcador de contenido 2"/>
          <p:cNvSpPr>
            <a:spLocks noGrp="1"/>
          </p:cNvSpPr>
          <p:nvPr>
            <p:ph idx="1"/>
          </p:nvPr>
        </p:nvSpPr>
        <p:spPr/>
        <p:txBody>
          <a:bodyPr/>
          <a:lstStyle/>
          <a:p>
            <a:pPr algn="just">
              <a:buFont typeface="Wingdings" panose="05000000000000000000" pitchFamily="2" charset="2"/>
              <a:buChar char="ü"/>
            </a:pPr>
            <a:r>
              <a:rPr lang="es-PE" altLang="es-PE" dirty="0" smtClean="0"/>
              <a:t> </a:t>
            </a:r>
            <a:r>
              <a:rPr lang="es-PE" altLang="es-PE" dirty="0" smtClean="0">
                <a:solidFill>
                  <a:schemeClr val="bg1"/>
                </a:solidFill>
              </a:rPr>
              <a:t>Evaluación preliminar que consiste en: (i) verificación objetiva de cumplimiento de requisitos; y (ii) verificación subjetiva de que los documentos presentados le suscitan convicción sobre legitimidad del derecho invocado.</a:t>
            </a:r>
          </a:p>
          <a:p>
            <a:pPr algn="just">
              <a:buFont typeface="Wingdings" panose="05000000000000000000" pitchFamily="2" charset="2"/>
              <a:buChar char="ü"/>
            </a:pPr>
            <a:r>
              <a:rPr lang="es-PE" altLang="es-PE" dirty="0" smtClean="0">
                <a:solidFill>
                  <a:schemeClr val="bg1"/>
                </a:solidFill>
              </a:rPr>
              <a:t> Notificación a: (i) el inmediato transferente; (ii) el titular registral; (iii) los propietarios u ocupantes de los predios colindantes;</a:t>
            </a:r>
          </a:p>
        </p:txBody>
      </p:sp>
    </p:spTree>
    <p:extLst>
      <p:ext uri="{BB962C8B-B14F-4D97-AF65-F5344CB8AC3E}">
        <p14:creationId xmlns:p14="http://schemas.microsoft.com/office/powerpoint/2010/main" val="1121861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18434" name="Título 1"/>
          <p:cNvSpPr>
            <a:spLocks noGrp="1"/>
          </p:cNvSpPr>
          <p:nvPr>
            <p:ph type="title"/>
          </p:nvPr>
        </p:nvSpPr>
        <p:spPr/>
        <p:txBody>
          <a:bodyPr/>
          <a:lstStyle/>
          <a:p>
            <a:r>
              <a:rPr lang="es-PE" altLang="es-PE" sz="3200" b="1" i="1">
                <a:solidFill>
                  <a:srgbClr val="C00000"/>
                </a:solidFill>
              </a:rPr>
              <a:t>PROCEDIMIENTO EN SEDE NOTARIAL: Acciones a cargo del Notario</a:t>
            </a:r>
          </a:p>
        </p:txBody>
      </p:sp>
      <p:sp>
        <p:nvSpPr>
          <p:cNvPr id="18435" name="Marcador de contenido 2"/>
          <p:cNvSpPr>
            <a:spLocks noGrp="1"/>
          </p:cNvSpPr>
          <p:nvPr>
            <p:ph idx="1"/>
          </p:nvPr>
        </p:nvSpPr>
        <p:spPr/>
        <p:txBody>
          <a:bodyPr/>
          <a:lstStyle/>
          <a:p>
            <a:pPr algn="just">
              <a:buFont typeface="Wingdings" panose="05000000000000000000" pitchFamily="2" charset="2"/>
              <a:buChar char="ü"/>
            </a:pPr>
            <a:r>
              <a:rPr lang="es-PE" altLang="es-PE" dirty="0" smtClean="0"/>
              <a:t> (</a:t>
            </a:r>
            <a:r>
              <a:rPr lang="es-PE" altLang="es-PE" dirty="0" smtClean="0">
                <a:solidFill>
                  <a:schemeClr val="bg1"/>
                </a:solidFill>
              </a:rPr>
              <a:t>iv) En caso que el predio no se encuentre inscrito en el </a:t>
            </a:r>
            <a:r>
              <a:rPr lang="es-PE" altLang="es-PE" dirty="0" err="1" smtClean="0">
                <a:solidFill>
                  <a:schemeClr val="bg1"/>
                </a:solidFill>
              </a:rPr>
              <a:t>RdP</a:t>
            </a:r>
            <a:r>
              <a:rPr lang="es-PE" altLang="es-PE" dirty="0" smtClean="0">
                <a:solidFill>
                  <a:schemeClr val="bg1"/>
                </a:solidFill>
              </a:rPr>
              <a:t> y no constituya propiedad de particulares debidamente acreditada: Se notifica a la SBN o a los Gobiernos Regionales con competencia para administrar bienes estatales.</a:t>
            </a:r>
          </a:p>
          <a:p>
            <a:pPr algn="just">
              <a:buFont typeface="Wingdings" panose="05000000000000000000" pitchFamily="2" charset="2"/>
              <a:buChar char="ü"/>
            </a:pPr>
            <a:r>
              <a:rPr lang="es-PE" altLang="es-PE" dirty="0" smtClean="0">
                <a:solidFill>
                  <a:schemeClr val="bg1"/>
                </a:solidFill>
              </a:rPr>
              <a:t> En la notificación se debe incluir la solicitud y la integridad de los anexos, bajo sanción de nulidad.</a:t>
            </a:r>
          </a:p>
        </p:txBody>
      </p:sp>
    </p:spTree>
    <p:extLst>
      <p:ext uri="{BB962C8B-B14F-4D97-AF65-F5344CB8AC3E}">
        <p14:creationId xmlns:p14="http://schemas.microsoft.com/office/powerpoint/2010/main" val="28528138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19458" name="Título 1"/>
          <p:cNvSpPr>
            <a:spLocks noGrp="1"/>
          </p:cNvSpPr>
          <p:nvPr>
            <p:ph type="title"/>
          </p:nvPr>
        </p:nvSpPr>
        <p:spPr/>
        <p:txBody>
          <a:bodyPr/>
          <a:lstStyle/>
          <a:p>
            <a:r>
              <a:rPr lang="es-PE" altLang="es-PE" sz="3200" b="1" i="1">
                <a:solidFill>
                  <a:srgbClr val="C00000"/>
                </a:solidFill>
              </a:rPr>
              <a:t>PROCEDIMIENTO EN SEDE NOTARIAL: Acciones a cargo del Notario</a:t>
            </a:r>
          </a:p>
        </p:txBody>
      </p:sp>
      <p:sp>
        <p:nvSpPr>
          <p:cNvPr id="19459" name="Marcador de contenido 2"/>
          <p:cNvSpPr>
            <a:spLocks noGrp="1"/>
          </p:cNvSpPr>
          <p:nvPr>
            <p:ph idx="1"/>
          </p:nvPr>
        </p:nvSpPr>
        <p:spPr/>
        <p:txBody>
          <a:bodyPr/>
          <a:lstStyle/>
          <a:p>
            <a:pPr algn="just">
              <a:buFont typeface="Wingdings" panose="05000000000000000000" pitchFamily="2" charset="2"/>
              <a:buChar char="ü"/>
            </a:pPr>
            <a:r>
              <a:rPr lang="es-PE" altLang="es-PE" dirty="0" smtClean="0">
                <a:solidFill>
                  <a:schemeClr val="bg1"/>
                </a:solidFill>
              </a:rPr>
              <a:t> El Notario fijará carteles en los lugares más visibles de la edificación.</a:t>
            </a:r>
          </a:p>
          <a:p>
            <a:pPr algn="just">
              <a:buFont typeface="Wingdings" panose="05000000000000000000" pitchFamily="2" charset="2"/>
              <a:buChar char="ü"/>
            </a:pPr>
            <a:r>
              <a:rPr lang="es-PE" altLang="es-PE" dirty="0" smtClean="0">
                <a:solidFill>
                  <a:schemeClr val="bg1"/>
                </a:solidFill>
              </a:rPr>
              <a:t> Asimismo, dispondrá que se efectúe una publicación que contenga el extracto de la solicitud de saneamiento por 3 días con intervalos de 3 días hábiles entre cada una de ellas, en el Diario Oficial El Peruano y en el de mayor circulación del lugar de ubicación del predio.</a:t>
            </a:r>
          </a:p>
        </p:txBody>
      </p:sp>
    </p:spTree>
    <p:extLst>
      <p:ext uri="{BB962C8B-B14F-4D97-AF65-F5344CB8AC3E}">
        <p14:creationId xmlns:p14="http://schemas.microsoft.com/office/powerpoint/2010/main" val="14233880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2"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20482" name="Título 1"/>
          <p:cNvSpPr>
            <a:spLocks noGrp="1"/>
          </p:cNvSpPr>
          <p:nvPr>
            <p:ph type="title"/>
          </p:nvPr>
        </p:nvSpPr>
        <p:spPr/>
        <p:txBody>
          <a:bodyPr/>
          <a:lstStyle/>
          <a:p>
            <a:r>
              <a:rPr lang="es-PE" altLang="es-PE" sz="3200" b="1" i="1">
                <a:solidFill>
                  <a:srgbClr val="C00000"/>
                </a:solidFill>
              </a:rPr>
              <a:t>PLAZO PARA FORMULAR OPOSICIÓN</a:t>
            </a:r>
          </a:p>
        </p:txBody>
      </p:sp>
      <p:sp>
        <p:nvSpPr>
          <p:cNvPr id="20483" name="Marcador de contenido 2"/>
          <p:cNvSpPr>
            <a:spLocks noGrp="1"/>
          </p:cNvSpPr>
          <p:nvPr>
            <p:ph idx="1"/>
          </p:nvPr>
        </p:nvSpPr>
        <p:spPr/>
        <p:txBody>
          <a:bodyPr/>
          <a:lstStyle/>
          <a:p>
            <a:pPr algn="just">
              <a:buFont typeface="Wingdings" panose="05000000000000000000" pitchFamily="2" charset="2"/>
              <a:buChar char="ü"/>
            </a:pPr>
            <a:r>
              <a:rPr lang="es-PE" altLang="es-PE" dirty="0" smtClean="0">
                <a:solidFill>
                  <a:schemeClr val="bg1"/>
                </a:solidFill>
              </a:rPr>
              <a:t> Veinticinco (25) días hábiles desde la fecha de la última publicación.</a:t>
            </a:r>
          </a:p>
        </p:txBody>
      </p:sp>
    </p:spTree>
    <p:extLst>
      <p:ext uri="{BB962C8B-B14F-4D97-AF65-F5344CB8AC3E}">
        <p14:creationId xmlns:p14="http://schemas.microsoft.com/office/powerpoint/2010/main" val="27967278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21506" name="Título 1"/>
          <p:cNvSpPr>
            <a:spLocks noGrp="1"/>
          </p:cNvSpPr>
          <p:nvPr>
            <p:ph type="title"/>
          </p:nvPr>
        </p:nvSpPr>
        <p:spPr/>
        <p:txBody>
          <a:bodyPr/>
          <a:lstStyle/>
          <a:p>
            <a:r>
              <a:rPr lang="es-PE" altLang="es-PE" sz="3200" b="1" i="1">
                <a:solidFill>
                  <a:srgbClr val="C00000"/>
                </a:solidFill>
              </a:rPr>
              <a:t>PROCEDIMIENTO EN SEDE NOTARIAL: En caso de no haber oposición</a:t>
            </a:r>
          </a:p>
        </p:txBody>
      </p:sp>
      <p:sp>
        <p:nvSpPr>
          <p:cNvPr id="21507" name="Marcador de contenido 2"/>
          <p:cNvSpPr>
            <a:spLocks noGrp="1"/>
          </p:cNvSpPr>
          <p:nvPr>
            <p:ph idx="1"/>
          </p:nvPr>
        </p:nvSpPr>
        <p:spPr/>
        <p:txBody>
          <a:bodyPr/>
          <a:lstStyle/>
          <a:p>
            <a:pPr algn="just">
              <a:buFont typeface="Wingdings" panose="05000000000000000000" pitchFamily="2" charset="2"/>
              <a:buChar char="ü"/>
            </a:pPr>
            <a:r>
              <a:rPr lang="es-PE" altLang="es-PE" dirty="0" smtClean="0">
                <a:solidFill>
                  <a:schemeClr val="bg1"/>
                </a:solidFill>
              </a:rPr>
              <a:t> El Notario señala día y hora para constituirse en el inmueble materia de prescripción, con citación de los colindantes.</a:t>
            </a:r>
          </a:p>
          <a:p>
            <a:pPr algn="just">
              <a:buFont typeface="Wingdings" panose="05000000000000000000" pitchFamily="2" charset="2"/>
              <a:buChar char="ü"/>
            </a:pPr>
            <a:r>
              <a:rPr lang="es-PE" altLang="es-PE" dirty="0" smtClean="0">
                <a:solidFill>
                  <a:schemeClr val="bg1"/>
                </a:solidFill>
              </a:rPr>
              <a:t> El Notario extiende un acta de presencia en la que describe el inmueble, hace constar la posesión pacífica y pública ejercida por el solicitante, el dicho o manifestación de los ocupantes de predios colindantes y declaración de los testigos ofrecidos.</a:t>
            </a:r>
          </a:p>
        </p:txBody>
      </p:sp>
    </p:spTree>
    <p:extLst>
      <p:ext uri="{BB962C8B-B14F-4D97-AF65-F5344CB8AC3E}">
        <p14:creationId xmlns:p14="http://schemas.microsoft.com/office/powerpoint/2010/main" val="25169508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22530" name="Título 1"/>
          <p:cNvSpPr>
            <a:spLocks noGrp="1"/>
          </p:cNvSpPr>
          <p:nvPr>
            <p:ph type="title"/>
          </p:nvPr>
        </p:nvSpPr>
        <p:spPr/>
        <p:txBody>
          <a:bodyPr/>
          <a:lstStyle/>
          <a:p>
            <a:r>
              <a:rPr lang="es-PE" altLang="es-PE" sz="3200" b="1" i="1">
                <a:solidFill>
                  <a:srgbClr val="C00000"/>
                </a:solidFill>
              </a:rPr>
              <a:t>PROCEDIMIENTO EN SEDE NOTARIAL: En caso de no haber oposición</a:t>
            </a:r>
            <a:endParaRPr lang="es-PE" altLang="es-PE" sz="3200"/>
          </a:p>
        </p:txBody>
      </p:sp>
      <p:sp>
        <p:nvSpPr>
          <p:cNvPr id="22531" name="Marcador de contenido 2"/>
          <p:cNvSpPr>
            <a:spLocks noGrp="1"/>
          </p:cNvSpPr>
          <p:nvPr>
            <p:ph idx="1"/>
          </p:nvPr>
        </p:nvSpPr>
        <p:spPr/>
        <p:txBody>
          <a:bodyPr/>
          <a:lstStyle/>
          <a:p>
            <a:pPr algn="just">
              <a:buFont typeface="Wingdings" panose="05000000000000000000" pitchFamily="2" charset="2"/>
              <a:buChar char="ü"/>
            </a:pPr>
            <a:r>
              <a:rPr lang="es-PE" altLang="es-PE" dirty="0" smtClean="0">
                <a:solidFill>
                  <a:schemeClr val="bg1"/>
                </a:solidFill>
              </a:rPr>
              <a:t> El Notario levanta un acta o extiende la escritura pública donde hace constar haber cumplido con las notificaciones, la evaluación de pruebas y actuados y DECLARA LA PRESCRIPCIÓN ADQUISITIVA DE DOMINIO A FAVOR DEL SOLICITANTE.</a:t>
            </a:r>
          </a:p>
          <a:p>
            <a:pPr algn="just">
              <a:buFont typeface="Wingdings" panose="05000000000000000000" pitchFamily="2" charset="2"/>
              <a:buChar char="ü"/>
            </a:pPr>
            <a:r>
              <a:rPr lang="es-PE" altLang="es-PE" dirty="0" smtClean="0">
                <a:solidFill>
                  <a:schemeClr val="bg1"/>
                </a:solidFill>
              </a:rPr>
              <a:t> Se insertan los avisos publicados, el acta de presencia notarial y demás que considere necesarios.</a:t>
            </a:r>
          </a:p>
        </p:txBody>
      </p:sp>
    </p:spTree>
    <p:extLst>
      <p:ext uri="{BB962C8B-B14F-4D97-AF65-F5344CB8AC3E}">
        <p14:creationId xmlns:p14="http://schemas.microsoft.com/office/powerpoint/2010/main" val="21789598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23554" name="Título 1"/>
          <p:cNvSpPr>
            <a:spLocks noGrp="1"/>
          </p:cNvSpPr>
          <p:nvPr>
            <p:ph type="title"/>
          </p:nvPr>
        </p:nvSpPr>
        <p:spPr/>
        <p:txBody>
          <a:bodyPr/>
          <a:lstStyle/>
          <a:p>
            <a:r>
              <a:rPr lang="es-PE" altLang="es-PE" sz="3200" b="1" i="1">
                <a:solidFill>
                  <a:srgbClr val="C00000"/>
                </a:solidFill>
              </a:rPr>
              <a:t>PROCEDIMIENTO EN SEDE NOTARIAL: En caso de no haber oposición</a:t>
            </a:r>
          </a:p>
        </p:txBody>
      </p:sp>
      <p:sp>
        <p:nvSpPr>
          <p:cNvPr id="23555" name="Marcador de contenido 2"/>
          <p:cNvSpPr>
            <a:spLocks noGrp="1"/>
          </p:cNvSpPr>
          <p:nvPr>
            <p:ph idx="1"/>
          </p:nvPr>
        </p:nvSpPr>
        <p:spPr/>
        <p:txBody>
          <a:bodyPr/>
          <a:lstStyle/>
          <a:p>
            <a:pPr algn="just">
              <a:buFont typeface="Wingdings" panose="05000000000000000000" pitchFamily="2" charset="2"/>
              <a:buChar char="ü"/>
            </a:pPr>
            <a:r>
              <a:rPr lang="es-PE" altLang="es-PE" dirty="0" smtClean="0"/>
              <a:t> </a:t>
            </a:r>
            <a:r>
              <a:rPr lang="es-PE" altLang="es-PE" dirty="0" smtClean="0">
                <a:solidFill>
                  <a:schemeClr val="bg1"/>
                </a:solidFill>
              </a:rPr>
              <a:t>En el caso de prescripción adquisitiva de predios no inscritos, el Acta o Escritura Pública deberá contener la precisión del Notario de haber cumplido con las formalidades del emplazamiento del art. 40 del Reglamento de la Ley 27157.</a:t>
            </a:r>
          </a:p>
          <a:p>
            <a:pPr algn="just">
              <a:buFont typeface="Wingdings" panose="05000000000000000000" pitchFamily="2" charset="2"/>
              <a:buChar char="ü"/>
            </a:pPr>
            <a:r>
              <a:rPr lang="es-PE" altLang="es-PE" dirty="0" smtClean="0">
                <a:solidFill>
                  <a:schemeClr val="bg1"/>
                </a:solidFill>
              </a:rPr>
              <a:t> El Registrador verificará esta circunstancia en el procedimiento de calificación registral.</a:t>
            </a:r>
          </a:p>
        </p:txBody>
      </p:sp>
    </p:spTree>
    <p:extLst>
      <p:ext uri="{BB962C8B-B14F-4D97-AF65-F5344CB8AC3E}">
        <p14:creationId xmlns:p14="http://schemas.microsoft.com/office/powerpoint/2010/main" val="28073852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24578" name="Título 1"/>
          <p:cNvSpPr>
            <a:spLocks noGrp="1"/>
          </p:cNvSpPr>
          <p:nvPr>
            <p:ph type="title"/>
          </p:nvPr>
        </p:nvSpPr>
        <p:spPr/>
        <p:txBody>
          <a:bodyPr/>
          <a:lstStyle/>
          <a:p>
            <a:r>
              <a:rPr lang="es-PE" altLang="es-PE" sz="3200" b="1" i="1">
                <a:solidFill>
                  <a:srgbClr val="C00000"/>
                </a:solidFill>
              </a:rPr>
              <a:t>TÍTULO SUFICIENTE PARA LA INSCRIPCIÓN REGISTRAL</a:t>
            </a:r>
          </a:p>
        </p:txBody>
      </p:sp>
      <p:sp>
        <p:nvSpPr>
          <p:cNvPr id="3" name="Marcador de contenido 2"/>
          <p:cNvSpPr>
            <a:spLocks noGrp="1"/>
          </p:cNvSpPr>
          <p:nvPr>
            <p:ph idx="1"/>
          </p:nvPr>
        </p:nvSpPr>
        <p:spPr/>
        <p:txBody>
          <a:bodyPr/>
          <a:lstStyle/>
          <a:p>
            <a:pPr algn="just" eaLnBrk="1" hangingPunct="1">
              <a:buFont typeface="Wingdings" panose="05000000000000000000" pitchFamily="2" charset="2"/>
              <a:buNone/>
              <a:defRPr/>
            </a:pPr>
            <a:r>
              <a:rPr lang="es-ES_tradnl" altLang="es-PE" b="1" dirty="0" smtClean="0">
                <a:solidFill>
                  <a:srgbClr val="002060"/>
                </a:solidFill>
              </a:rPr>
              <a:t>TÍTULO INSCRIBIBLE</a:t>
            </a:r>
          </a:p>
          <a:p>
            <a:pPr algn="just" eaLnBrk="1" hangingPunct="1">
              <a:buFont typeface="Wingdings" panose="05000000000000000000" pitchFamily="2" charset="2"/>
              <a:buNone/>
              <a:defRPr/>
            </a:pPr>
            <a:r>
              <a:rPr lang="es-ES_tradnl" altLang="es-PE" i="1" dirty="0" smtClean="0">
                <a:solidFill>
                  <a:schemeClr val="bg1"/>
                </a:solidFill>
              </a:rPr>
              <a:t>La prescripción adquisitiva de dominio tramitada en sede notarial se inscribe en mérito a </a:t>
            </a:r>
            <a:r>
              <a:rPr lang="es-ES_tradnl" altLang="es-PE" i="1" u="sng" dirty="0" smtClean="0">
                <a:solidFill>
                  <a:schemeClr val="bg1"/>
                </a:solidFill>
              </a:rPr>
              <a:t>escritura pública, acta protocolar o formulario registral</a:t>
            </a:r>
            <a:r>
              <a:rPr lang="es-ES_tradnl" altLang="es-PE" i="1" dirty="0" smtClean="0">
                <a:solidFill>
                  <a:schemeClr val="bg1"/>
                </a:solidFill>
              </a:rPr>
              <a:t>.</a:t>
            </a:r>
          </a:p>
          <a:p>
            <a:pPr algn="just" eaLnBrk="1" hangingPunct="1">
              <a:buFont typeface="Wingdings" panose="05000000000000000000" pitchFamily="2" charset="2"/>
              <a:buNone/>
              <a:defRPr/>
            </a:pPr>
            <a:endParaRPr lang="es-ES_tradnl" altLang="es-PE" i="1" dirty="0" smtClean="0"/>
          </a:p>
          <a:p>
            <a:pPr algn="just" eaLnBrk="1" hangingPunct="1">
              <a:buFont typeface="Wingdings" panose="05000000000000000000" pitchFamily="2" charset="2"/>
              <a:buNone/>
              <a:defRPr/>
            </a:pPr>
            <a:r>
              <a:rPr lang="es-ES_tradnl" altLang="es-PE" b="1" dirty="0" smtClean="0">
                <a:solidFill>
                  <a:srgbClr val="002060"/>
                </a:solidFill>
              </a:rPr>
              <a:t>L PLENO – agosto 2009</a:t>
            </a:r>
          </a:p>
          <a:p>
            <a:pPr marL="0" indent="0" algn="just">
              <a:buNone/>
              <a:defRPr/>
            </a:pPr>
            <a:endParaRPr lang="es-PE" dirty="0"/>
          </a:p>
        </p:txBody>
      </p:sp>
    </p:spTree>
    <p:extLst>
      <p:ext uri="{BB962C8B-B14F-4D97-AF65-F5344CB8AC3E}">
        <p14:creationId xmlns:p14="http://schemas.microsoft.com/office/powerpoint/2010/main" val="11975967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25602" name="Título 1"/>
          <p:cNvSpPr>
            <a:spLocks noGrp="1"/>
          </p:cNvSpPr>
          <p:nvPr>
            <p:ph type="title"/>
          </p:nvPr>
        </p:nvSpPr>
        <p:spPr/>
        <p:txBody>
          <a:bodyPr/>
          <a:lstStyle/>
          <a:p>
            <a:r>
              <a:rPr lang="es-PE" altLang="es-PE" sz="3200" b="1" i="1">
                <a:solidFill>
                  <a:srgbClr val="C00000"/>
                </a:solidFill>
              </a:rPr>
              <a:t>PROCEDIMIENTO EN SEDE NOTARIAL: En caso de oposición</a:t>
            </a:r>
          </a:p>
        </p:txBody>
      </p:sp>
      <p:sp>
        <p:nvSpPr>
          <p:cNvPr id="3" name="Marcador de contenido 2"/>
          <p:cNvSpPr>
            <a:spLocks noGrp="1"/>
          </p:cNvSpPr>
          <p:nvPr>
            <p:ph idx="1"/>
          </p:nvPr>
        </p:nvSpPr>
        <p:spPr/>
        <p:txBody>
          <a:bodyPr/>
          <a:lstStyle/>
          <a:p>
            <a:pPr algn="just">
              <a:buFont typeface="Wingdings" panose="05000000000000000000" pitchFamily="2" charset="2"/>
              <a:buChar char="ü"/>
              <a:defRPr/>
            </a:pPr>
            <a:r>
              <a:rPr lang="es-PE" dirty="0" smtClean="0">
                <a:solidFill>
                  <a:schemeClr val="bg1"/>
                </a:solidFill>
              </a:rPr>
              <a:t> </a:t>
            </a:r>
            <a:r>
              <a:rPr lang="es-PE" dirty="0">
                <a:solidFill>
                  <a:schemeClr val="bg1"/>
                </a:solidFill>
              </a:rPr>
              <a:t>Producida la oposición por escrito, dentro de los 30 días establecidos y “hasta el momento de emitirse el acta notarial que ponga fin al procedimiento”, el Notario DA POR FINALIZADO EL TRÁMITE Y COMUNICA AL SOLICITANTE, AL COLEGIO DE NOTARIOS Y A LA OFICINA REGISTRAL. </a:t>
            </a:r>
          </a:p>
          <a:p>
            <a:pPr algn="just">
              <a:buFont typeface="Wingdings" panose="05000000000000000000" pitchFamily="2" charset="2"/>
              <a:buChar char="ü"/>
              <a:defRPr/>
            </a:pPr>
            <a:r>
              <a:rPr lang="es-PE" dirty="0">
                <a:solidFill>
                  <a:schemeClr val="bg1"/>
                </a:solidFill>
              </a:rPr>
              <a:t>El solicitante tiene expedito su derecho para demandar la declaración de propiedad por prescripción adquisitiva en sede judicial o arbitral.</a:t>
            </a:r>
          </a:p>
          <a:p>
            <a:pPr marL="0" indent="0" algn="just">
              <a:buNone/>
              <a:defRPr/>
            </a:pPr>
            <a:endParaRPr lang="es-PE" dirty="0"/>
          </a:p>
        </p:txBody>
      </p:sp>
    </p:spTree>
    <p:extLst>
      <p:ext uri="{BB962C8B-B14F-4D97-AF65-F5344CB8AC3E}">
        <p14:creationId xmlns:p14="http://schemas.microsoft.com/office/powerpoint/2010/main" val="1406298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title"/>
          </p:nvPr>
        </p:nvSpPr>
        <p:spPr/>
        <p:txBody>
          <a:bodyPr>
            <a:normAutofit/>
          </a:bodyPr>
          <a:lstStyle/>
          <a:p>
            <a:pPr algn="ctr"/>
            <a:r>
              <a:rPr lang="es-PE" b="1" u="sng" dirty="0" smtClean="0">
                <a:solidFill>
                  <a:schemeClr val="bg1"/>
                </a:solidFill>
                <a:effectLst>
                  <a:outerShdw blurRad="38100" dist="38100" dir="2700000" algn="tl">
                    <a:srgbClr val="000000">
                      <a:alpha val="43137"/>
                    </a:srgbClr>
                  </a:outerShdw>
                </a:effectLst>
                <a:latin typeface="Agency FB" panose="020B0503020202020204" pitchFamily="34" charset="0"/>
              </a:rPr>
              <a:t>FUNDAMENTO CONSTITUCIONAL</a:t>
            </a:r>
            <a:endParaRPr lang="es-PE" b="1" u="sng"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571223"/>
            <a:ext cx="10515600" cy="4270890"/>
          </a:xfrm>
        </p:spPr>
        <p:txBody>
          <a:bodyPr>
            <a:normAutofit lnSpcReduction="10000"/>
          </a:bodyPr>
          <a:lstStyle/>
          <a:p>
            <a:endParaRPr lang="es-PE" dirty="0" smtClean="0">
              <a:solidFill>
                <a:schemeClr val="bg1"/>
              </a:solidFill>
              <a:latin typeface="Agency FB" panose="020B0503020202020204" pitchFamily="34" charset="0"/>
            </a:endParaRPr>
          </a:p>
          <a:p>
            <a:r>
              <a:rPr lang="es-PE" dirty="0" smtClean="0">
                <a:solidFill>
                  <a:schemeClr val="bg1"/>
                </a:solidFill>
                <a:latin typeface="Century Schoolbook" panose="02040604050505020304" pitchFamily="18" charset="0"/>
              </a:rPr>
              <a:t>Art. 62 de la Constitución</a:t>
            </a:r>
          </a:p>
          <a:p>
            <a:pPr marL="0" indent="0" algn="just">
              <a:buNone/>
            </a:pPr>
            <a:endParaRPr lang="es-PE" dirty="0" smtClean="0">
              <a:solidFill>
                <a:schemeClr val="bg1"/>
              </a:solidFill>
              <a:latin typeface="Century Schoolbook" panose="02040604050505020304" pitchFamily="18" charset="0"/>
            </a:endParaRPr>
          </a:p>
          <a:p>
            <a:pPr marL="0" indent="0" algn="just">
              <a:buNone/>
            </a:pPr>
            <a:r>
              <a:rPr lang="es-PE" dirty="0" smtClean="0">
                <a:solidFill>
                  <a:schemeClr val="bg1"/>
                </a:solidFill>
                <a:latin typeface="Century Schoolbook" panose="02040604050505020304" pitchFamily="18" charset="0"/>
              </a:rPr>
              <a:t>La </a:t>
            </a:r>
            <a:r>
              <a:rPr lang="es-PE" dirty="0">
                <a:solidFill>
                  <a:schemeClr val="bg1"/>
                </a:solidFill>
                <a:latin typeface="Century Schoolbook" panose="02040604050505020304" pitchFamily="18" charset="0"/>
              </a:rPr>
              <a:t>libertad de contratar garantiza que las partes pueden pactar </a:t>
            </a:r>
            <a:r>
              <a:rPr lang="es-PE" dirty="0" smtClean="0">
                <a:solidFill>
                  <a:schemeClr val="bg1"/>
                </a:solidFill>
                <a:latin typeface="Century Schoolbook" panose="02040604050505020304" pitchFamily="18" charset="0"/>
              </a:rPr>
              <a:t>válidamente según </a:t>
            </a:r>
            <a:r>
              <a:rPr lang="es-PE" dirty="0">
                <a:solidFill>
                  <a:schemeClr val="bg1"/>
                </a:solidFill>
                <a:latin typeface="Century Schoolbook" panose="02040604050505020304" pitchFamily="18" charset="0"/>
              </a:rPr>
              <a:t>las normas vigentes al tiempo del contrato. Los términos contractuales no pueden </a:t>
            </a:r>
            <a:r>
              <a:rPr lang="es-PE" dirty="0" smtClean="0">
                <a:solidFill>
                  <a:schemeClr val="bg1"/>
                </a:solidFill>
                <a:latin typeface="Century Schoolbook" panose="02040604050505020304" pitchFamily="18" charset="0"/>
              </a:rPr>
              <a:t>ser modificados </a:t>
            </a:r>
            <a:r>
              <a:rPr lang="es-PE" dirty="0">
                <a:solidFill>
                  <a:schemeClr val="bg1"/>
                </a:solidFill>
                <a:latin typeface="Century Schoolbook" panose="02040604050505020304" pitchFamily="18" charset="0"/>
              </a:rPr>
              <a:t>por leyes u otras disposiciones de cualquier clase. Los conflictos derivados de </a:t>
            </a:r>
            <a:r>
              <a:rPr lang="es-PE" dirty="0" smtClean="0">
                <a:solidFill>
                  <a:schemeClr val="bg1"/>
                </a:solidFill>
                <a:latin typeface="Century Schoolbook" panose="02040604050505020304" pitchFamily="18" charset="0"/>
              </a:rPr>
              <a:t>la relación </a:t>
            </a:r>
            <a:r>
              <a:rPr lang="es-PE" dirty="0">
                <a:solidFill>
                  <a:schemeClr val="bg1"/>
                </a:solidFill>
                <a:latin typeface="Century Schoolbook" panose="02040604050505020304" pitchFamily="18" charset="0"/>
              </a:rPr>
              <a:t>contractual sólo se solucionan en la vía arbitral o en la judicial, según los mecanismos </a:t>
            </a:r>
            <a:r>
              <a:rPr lang="es-PE" dirty="0" smtClean="0">
                <a:solidFill>
                  <a:schemeClr val="bg1"/>
                </a:solidFill>
                <a:latin typeface="Century Schoolbook" panose="02040604050505020304" pitchFamily="18" charset="0"/>
              </a:rPr>
              <a:t>de protección </a:t>
            </a:r>
            <a:r>
              <a:rPr lang="es-PE" dirty="0">
                <a:solidFill>
                  <a:schemeClr val="bg1"/>
                </a:solidFill>
                <a:latin typeface="Century Schoolbook" panose="02040604050505020304" pitchFamily="18" charset="0"/>
              </a:rPr>
              <a:t>previstos en el contrato o contemplados en la ley.</a:t>
            </a:r>
          </a:p>
        </p:txBody>
      </p:sp>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44581" y="4596834"/>
            <a:ext cx="1920647" cy="1920647"/>
          </a:xfrm>
          <a:prstGeom prst="rect">
            <a:avLst/>
          </a:prstGeom>
        </p:spPr>
      </p:pic>
    </p:spTree>
    <p:extLst>
      <p:ext uri="{BB962C8B-B14F-4D97-AF65-F5344CB8AC3E}">
        <p14:creationId xmlns:p14="http://schemas.microsoft.com/office/powerpoint/2010/main" val="2753518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26626" name="Título 3"/>
          <p:cNvSpPr>
            <a:spLocks noGrp="1"/>
          </p:cNvSpPr>
          <p:nvPr>
            <p:ph type="ctrTitle"/>
          </p:nvPr>
        </p:nvSpPr>
        <p:spPr/>
        <p:txBody>
          <a:bodyPr/>
          <a:lstStyle/>
          <a:p>
            <a:r>
              <a:rPr lang="es-PE" altLang="es-PE" sz="4000" b="1" dirty="0">
                <a:solidFill>
                  <a:schemeClr val="bg1"/>
                </a:solidFill>
              </a:rPr>
              <a:t>CRITERIOS DE CALIFICACIÓN DE LA PRESCRIPCIÓN ADQUISITIVA NOTARIAL</a:t>
            </a:r>
          </a:p>
        </p:txBody>
      </p:sp>
      <p:sp>
        <p:nvSpPr>
          <p:cNvPr id="5" name="Subtítulo 4"/>
          <p:cNvSpPr>
            <a:spLocks noGrp="1"/>
          </p:cNvSpPr>
          <p:nvPr>
            <p:ph type="subTitle" idx="1"/>
          </p:nvPr>
        </p:nvSpPr>
        <p:spPr/>
        <p:txBody>
          <a:bodyPr/>
          <a:lstStyle/>
          <a:p>
            <a:pPr>
              <a:defRPr/>
            </a:pPr>
            <a:endParaRPr lang="es-PE"/>
          </a:p>
        </p:txBody>
      </p:sp>
    </p:spTree>
    <p:extLst>
      <p:ext uri="{BB962C8B-B14F-4D97-AF65-F5344CB8AC3E}">
        <p14:creationId xmlns:p14="http://schemas.microsoft.com/office/powerpoint/2010/main" val="7078880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27650" name="Título 1"/>
          <p:cNvSpPr>
            <a:spLocks noGrp="1"/>
          </p:cNvSpPr>
          <p:nvPr>
            <p:ph type="title"/>
          </p:nvPr>
        </p:nvSpPr>
        <p:spPr/>
        <p:txBody>
          <a:bodyPr/>
          <a:lstStyle/>
          <a:p>
            <a:r>
              <a:rPr lang="es-PE" altLang="es-PE" sz="3200" b="1" i="1">
                <a:solidFill>
                  <a:srgbClr val="C00000"/>
                </a:solidFill>
              </a:rPr>
              <a:t>CALIFICACIÓN RESTRINGIDA</a:t>
            </a:r>
          </a:p>
        </p:txBody>
      </p:sp>
      <p:sp>
        <p:nvSpPr>
          <p:cNvPr id="27651" name="Marcador de contenido 2"/>
          <p:cNvSpPr>
            <a:spLocks noGrp="1"/>
          </p:cNvSpPr>
          <p:nvPr>
            <p:ph idx="1"/>
          </p:nvPr>
        </p:nvSpPr>
        <p:spPr/>
        <p:txBody>
          <a:bodyPr/>
          <a:lstStyle/>
          <a:p>
            <a:pPr marL="0" indent="0" algn="just">
              <a:buNone/>
            </a:pPr>
            <a:r>
              <a:rPr lang="es-PE" altLang="es-PE" dirty="0" smtClean="0">
                <a:solidFill>
                  <a:schemeClr val="bg1"/>
                </a:solidFill>
              </a:rPr>
              <a:t>El Registrador “cotejará la adecuación de los antecedentes registrales con la rogatoria, quedando </a:t>
            </a:r>
            <a:r>
              <a:rPr lang="es-PE" altLang="es-PE" u="sng" dirty="0" smtClean="0">
                <a:solidFill>
                  <a:schemeClr val="bg1"/>
                </a:solidFill>
              </a:rPr>
              <a:t>exento de calificar la validez de los actos procedimentales que son de competencia del Notario, así como el fondo o motivación de la declaración notarial</a:t>
            </a:r>
            <a:r>
              <a:rPr lang="es-PE" altLang="es-PE" dirty="0" smtClean="0">
                <a:solidFill>
                  <a:schemeClr val="bg1"/>
                </a:solidFill>
              </a:rPr>
              <a:t>.”</a:t>
            </a:r>
          </a:p>
          <a:p>
            <a:pPr marL="0" indent="0" algn="just">
              <a:buNone/>
            </a:pPr>
            <a:endParaRPr lang="es-PE" altLang="es-PE" dirty="0" smtClean="0"/>
          </a:p>
          <a:p>
            <a:pPr marL="0" indent="0" algn="just">
              <a:buNone/>
            </a:pPr>
            <a:r>
              <a:rPr lang="es-PE" altLang="es-PE" dirty="0" smtClean="0">
                <a:solidFill>
                  <a:srgbClr val="002060"/>
                </a:solidFill>
              </a:rPr>
              <a:t>Numeral 41.4 del art. 41 del Reglamento de la Ley 27157 (</a:t>
            </a:r>
            <a:r>
              <a:rPr lang="es-PE" altLang="es-PE" dirty="0" err="1" smtClean="0">
                <a:solidFill>
                  <a:srgbClr val="002060"/>
                </a:solidFill>
              </a:rPr>
              <a:t>modif</a:t>
            </a:r>
            <a:r>
              <a:rPr lang="es-PE" altLang="es-PE" dirty="0" smtClean="0">
                <a:solidFill>
                  <a:srgbClr val="002060"/>
                </a:solidFill>
              </a:rPr>
              <a:t>. DS 01-2009-VIVIENDA)</a:t>
            </a:r>
          </a:p>
        </p:txBody>
      </p:sp>
    </p:spTree>
    <p:extLst>
      <p:ext uri="{BB962C8B-B14F-4D97-AF65-F5344CB8AC3E}">
        <p14:creationId xmlns:p14="http://schemas.microsoft.com/office/powerpoint/2010/main" val="1926742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28674" name="Título 1"/>
          <p:cNvSpPr>
            <a:spLocks noGrp="1"/>
          </p:cNvSpPr>
          <p:nvPr>
            <p:ph type="title"/>
          </p:nvPr>
        </p:nvSpPr>
        <p:spPr/>
        <p:txBody>
          <a:bodyPr/>
          <a:lstStyle/>
          <a:p>
            <a:r>
              <a:rPr lang="es-PE" altLang="es-PE" sz="3200" b="1" i="1">
                <a:solidFill>
                  <a:srgbClr val="C00000"/>
                </a:solidFill>
              </a:rPr>
              <a:t>CALIFICACIÓN RESTRINGIDA</a:t>
            </a:r>
          </a:p>
        </p:txBody>
      </p:sp>
      <p:sp>
        <p:nvSpPr>
          <p:cNvPr id="3" name="Marcador de contenido 2"/>
          <p:cNvSpPr>
            <a:spLocks noGrp="1"/>
          </p:cNvSpPr>
          <p:nvPr>
            <p:ph idx="1"/>
          </p:nvPr>
        </p:nvSpPr>
        <p:spPr/>
        <p:txBody>
          <a:bodyPr/>
          <a:lstStyle/>
          <a:p>
            <a:pPr algn="just" eaLnBrk="1" hangingPunct="1">
              <a:buFont typeface="Wingdings" panose="05000000000000000000" pitchFamily="2" charset="2"/>
              <a:buNone/>
              <a:defRPr/>
            </a:pPr>
            <a:r>
              <a:rPr lang="es-ES_tradnl" altLang="es-PE" dirty="0" smtClean="0">
                <a:solidFill>
                  <a:schemeClr val="bg1"/>
                </a:solidFill>
              </a:rPr>
              <a:t>5.2. No será materia de calificación la validez de los actos procedimentales que, en virtud de lo previsto en la Ley Nº 27333 y normas complementarias, son de competencia del Notario, ni el fondo o motivación de la declaración notarial.</a:t>
            </a:r>
          </a:p>
          <a:p>
            <a:pPr algn="just" eaLnBrk="1" hangingPunct="1">
              <a:buFont typeface="Wingdings" panose="05000000000000000000" pitchFamily="2" charset="2"/>
              <a:buNone/>
              <a:defRPr/>
            </a:pPr>
            <a:r>
              <a:rPr lang="es-ES_tradnl" altLang="es-PE" dirty="0">
                <a:solidFill>
                  <a:srgbClr val="002060"/>
                </a:solidFill>
              </a:rPr>
              <a:t>Directiva 013-2003-SUNARP/SN</a:t>
            </a:r>
          </a:p>
          <a:p>
            <a:pPr algn="just" eaLnBrk="1" hangingPunct="1">
              <a:buFont typeface="Arial" panose="020B0604020202020204" pitchFamily="34" charset="0"/>
              <a:buNone/>
              <a:defRPr/>
            </a:pPr>
            <a:r>
              <a:rPr lang="es-ES" altLang="es-PE" sz="2400" dirty="0">
                <a:solidFill>
                  <a:srgbClr val="002060"/>
                </a:solidFill>
              </a:rPr>
              <a:t>Acuerdo Pleno  CXV – Diciembre 2013 (Aplicación a todos los procedimientos no contenciosos de competencia notarial)</a:t>
            </a:r>
          </a:p>
          <a:p>
            <a:pPr marL="0" indent="0" algn="just">
              <a:buNone/>
              <a:defRPr/>
            </a:pPr>
            <a:endParaRPr lang="es-PE" dirty="0"/>
          </a:p>
        </p:txBody>
      </p:sp>
    </p:spTree>
    <p:extLst>
      <p:ext uri="{BB962C8B-B14F-4D97-AF65-F5344CB8AC3E}">
        <p14:creationId xmlns:p14="http://schemas.microsoft.com/office/powerpoint/2010/main" val="978684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29698" name="Título 1"/>
          <p:cNvSpPr>
            <a:spLocks noGrp="1"/>
          </p:cNvSpPr>
          <p:nvPr>
            <p:ph type="title"/>
          </p:nvPr>
        </p:nvSpPr>
        <p:spPr/>
        <p:txBody>
          <a:bodyPr/>
          <a:lstStyle/>
          <a:p>
            <a:r>
              <a:rPr lang="es-PE" altLang="es-PE" sz="3200" b="1" i="1">
                <a:solidFill>
                  <a:srgbClr val="C00000"/>
                </a:solidFill>
              </a:rPr>
              <a:t>CALIFICACIÓN RESTRINGIDA</a:t>
            </a:r>
          </a:p>
        </p:txBody>
      </p:sp>
      <p:sp>
        <p:nvSpPr>
          <p:cNvPr id="29699" name="Marcador de contenido 2"/>
          <p:cNvSpPr>
            <a:spLocks noGrp="1"/>
          </p:cNvSpPr>
          <p:nvPr>
            <p:ph idx="1"/>
          </p:nvPr>
        </p:nvSpPr>
        <p:spPr/>
        <p:txBody>
          <a:bodyPr/>
          <a:lstStyle/>
          <a:p>
            <a:pPr marL="0" indent="0" algn="just">
              <a:buNone/>
            </a:pPr>
            <a:r>
              <a:rPr lang="es-ES" altLang="es-PE" dirty="0">
                <a:solidFill>
                  <a:schemeClr val="bg1"/>
                </a:solidFill>
              </a:rPr>
              <a:t>No es materia de calificación la aplicación del art. 985 del CC</a:t>
            </a:r>
            <a:r>
              <a:rPr lang="es-ES" altLang="es-PE" b="1" dirty="0">
                <a:solidFill>
                  <a:schemeClr val="bg1"/>
                </a:solidFill>
              </a:rPr>
              <a:t>*</a:t>
            </a:r>
            <a:r>
              <a:rPr lang="es-ES" altLang="es-PE" dirty="0">
                <a:solidFill>
                  <a:schemeClr val="bg1"/>
                </a:solidFill>
              </a:rPr>
              <a:t> en los procedimientos de prescripción adquisitiva notarial, ya que ello constituye la motivación o el fondo de la declaración notarial.</a:t>
            </a:r>
          </a:p>
          <a:p>
            <a:pPr marL="0" indent="0" algn="just">
              <a:buNone/>
            </a:pPr>
            <a:endParaRPr lang="es-ES" altLang="es-PE" i="1" dirty="0"/>
          </a:p>
          <a:p>
            <a:pPr marL="0" indent="0" algn="just">
              <a:buNone/>
            </a:pPr>
            <a:r>
              <a:rPr lang="es-ES" altLang="es-PE" sz="2400" b="1" i="1" dirty="0">
                <a:solidFill>
                  <a:srgbClr val="002060"/>
                </a:solidFill>
              </a:rPr>
              <a:t>*</a:t>
            </a:r>
            <a:r>
              <a:rPr lang="es-ES" altLang="es-PE" sz="2400" i="1" dirty="0">
                <a:solidFill>
                  <a:srgbClr val="002060"/>
                </a:solidFill>
              </a:rPr>
              <a:t> «La acción de partición es imprescriptible y ninguno de los copropietarios ni sus sucesores pueden adquirir por prescripción los bienes comunes.»</a:t>
            </a:r>
            <a:endParaRPr lang="es-ES" altLang="es-PE" sz="2400" i="1" dirty="0"/>
          </a:p>
          <a:p>
            <a:pPr marL="0" indent="0" algn="just">
              <a:buNone/>
            </a:pPr>
            <a:endParaRPr lang="es-ES" altLang="es-PE" b="1" dirty="0">
              <a:solidFill>
                <a:srgbClr val="002060"/>
              </a:solidFill>
            </a:endParaRPr>
          </a:p>
          <a:p>
            <a:pPr marL="0" indent="0" algn="just">
              <a:buNone/>
            </a:pPr>
            <a:r>
              <a:rPr lang="es-ES" altLang="es-PE" b="1" dirty="0">
                <a:solidFill>
                  <a:srgbClr val="002060"/>
                </a:solidFill>
              </a:rPr>
              <a:t>Acuerdo Plenario - PLENO CXIV – noviembre 2013</a:t>
            </a:r>
          </a:p>
          <a:p>
            <a:pPr marL="0" indent="0" algn="just">
              <a:buNone/>
            </a:pPr>
            <a:endParaRPr lang="es-PE" altLang="es-PE" dirty="0"/>
          </a:p>
        </p:txBody>
      </p:sp>
    </p:spTree>
    <p:extLst>
      <p:ext uri="{BB962C8B-B14F-4D97-AF65-F5344CB8AC3E}">
        <p14:creationId xmlns:p14="http://schemas.microsoft.com/office/powerpoint/2010/main" val="41449796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30722" name="Título 1"/>
          <p:cNvSpPr>
            <a:spLocks noGrp="1"/>
          </p:cNvSpPr>
          <p:nvPr>
            <p:ph type="title"/>
          </p:nvPr>
        </p:nvSpPr>
        <p:spPr/>
        <p:txBody>
          <a:bodyPr/>
          <a:lstStyle/>
          <a:p>
            <a:r>
              <a:rPr lang="es-PE" altLang="es-PE" sz="3200" b="1" i="1">
                <a:solidFill>
                  <a:srgbClr val="C00000"/>
                </a:solidFill>
              </a:rPr>
              <a:t>ANOTACIÓN PREVENTIVA DE SOLICITUD DE PRESCRIPCIÓN ADQUISITIVA</a:t>
            </a:r>
          </a:p>
        </p:txBody>
      </p:sp>
      <p:sp>
        <p:nvSpPr>
          <p:cNvPr id="30723" name="Marcador de contenido 2"/>
          <p:cNvSpPr>
            <a:spLocks noGrp="1"/>
          </p:cNvSpPr>
          <p:nvPr>
            <p:ph idx="1"/>
          </p:nvPr>
        </p:nvSpPr>
        <p:spPr/>
        <p:txBody>
          <a:bodyPr/>
          <a:lstStyle/>
          <a:p>
            <a:pPr marL="0" indent="0" algn="just">
              <a:buNone/>
            </a:pPr>
            <a:r>
              <a:rPr lang="es-ES_tradnl" altLang="es-PE" dirty="0" smtClean="0">
                <a:solidFill>
                  <a:schemeClr val="bg1"/>
                </a:solidFill>
              </a:rPr>
              <a:t>5.4. </a:t>
            </a:r>
            <a:r>
              <a:rPr lang="es-ES_tradnl" altLang="es-PE" u="sng" dirty="0" smtClean="0">
                <a:solidFill>
                  <a:schemeClr val="bg1"/>
                </a:solidFill>
              </a:rPr>
              <a:t>No procede la anotación preventiva</a:t>
            </a:r>
            <a:r>
              <a:rPr lang="es-ES_tradnl" altLang="es-PE" dirty="0" smtClean="0">
                <a:solidFill>
                  <a:schemeClr val="bg1"/>
                </a:solidFill>
              </a:rPr>
              <a:t> de solicitud de formación de títulos supletorios, </a:t>
            </a:r>
            <a:r>
              <a:rPr lang="es-ES_tradnl" altLang="es-PE" u="sng" dirty="0" smtClean="0">
                <a:solidFill>
                  <a:schemeClr val="bg1"/>
                </a:solidFill>
              </a:rPr>
              <a:t>de declaración de prescripción adquisitiva</a:t>
            </a:r>
            <a:r>
              <a:rPr lang="es-ES_tradnl" altLang="es-PE" dirty="0" smtClean="0">
                <a:solidFill>
                  <a:schemeClr val="bg1"/>
                </a:solidFill>
              </a:rPr>
              <a:t>, ni de saneamiento de área, linderos y medidas perimétricas, </a:t>
            </a:r>
            <a:r>
              <a:rPr lang="es-ES_tradnl" altLang="es-PE" u="sng" dirty="0" smtClean="0">
                <a:solidFill>
                  <a:schemeClr val="bg1"/>
                </a:solidFill>
              </a:rPr>
              <a:t>que recaigan sobre inmuebles no </a:t>
            </a:r>
            <a:r>
              <a:rPr lang="es-ES_tradnl" altLang="es-PE" u="sng" dirty="0" err="1" smtClean="0">
                <a:solidFill>
                  <a:schemeClr val="bg1"/>
                </a:solidFill>
              </a:rPr>
              <a:t>inmatriculados</a:t>
            </a:r>
            <a:r>
              <a:rPr lang="es-ES_tradnl" altLang="es-PE" u="sng" dirty="0" smtClean="0">
                <a:solidFill>
                  <a:schemeClr val="bg1"/>
                </a:solidFill>
              </a:rPr>
              <a:t>.</a:t>
            </a:r>
          </a:p>
          <a:p>
            <a:pPr marL="0" indent="0" algn="just">
              <a:buNone/>
            </a:pPr>
            <a:endParaRPr lang="es-ES_tradnl" altLang="es-PE" u="sng" dirty="0" smtClean="0"/>
          </a:p>
          <a:p>
            <a:pPr marL="0" indent="0" algn="just">
              <a:buNone/>
            </a:pPr>
            <a:r>
              <a:rPr lang="es-ES_tradnl" altLang="es-PE" dirty="0">
                <a:solidFill>
                  <a:srgbClr val="002060"/>
                </a:solidFill>
              </a:rPr>
              <a:t>Directiva 013-2003-SUNARP/SN</a:t>
            </a:r>
          </a:p>
          <a:p>
            <a:pPr marL="0" indent="0" algn="just">
              <a:buNone/>
            </a:pPr>
            <a:endParaRPr lang="es-PE" altLang="es-PE" dirty="0" smtClean="0"/>
          </a:p>
        </p:txBody>
      </p:sp>
    </p:spTree>
    <p:extLst>
      <p:ext uri="{BB962C8B-B14F-4D97-AF65-F5344CB8AC3E}">
        <p14:creationId xmlns:p14="http://schemas.microsoft.com/office/powerpoint/2010/main" val="37711152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31746" name="Título 1"/>
          <p:cNvSpPr>
            <a:spLocks noGrp="1"/>
          </p:cNvSpPr>
          <p:nvPr>
            <p:ph type="title"/>
          </p:nvPr>
        </p:nvSpPr>
        <p:spPr/>
        <p:txBody>
          <a:bodyPr/>
          <a:lstStyle/>
          <a:p>
            <a:r>
              <a:rPr lang="es-PE" altLang="es-PE" sz="3200" b="1" i="1">
                <a:solidFill>
                  <a:srgbClr val="C00000"/>
                </a:solidFill>
              </a:rPr>
              <a:t>ANOTACIÓN PREVENTIVA DE SOLICITUD DE PRESCRIPCIÓN ADQUISITIVA</a:t>
            </a:r>
            <a:endParaRPr lang="es-PE" altLang="es-PE" sz="3200"/>
          </a:p>
        </p:txBody>
      </p:sp>
      <p:sp>
        <p:nvSpPr>
          <p:cNvPr id="3" name="Marcador de contenido 2"/>
          <p:cNvSpPr>
            <a:spLocks noGrp="1"/>
          </p:cNvSpPr>
          <p:nvPr>
            <p:ph idx="1"/>
          </p:nvPr>
        </p:nvSpPr>
        <p:spPr/>
        <p:txBody>
          <a:bodyPr/>
          <a:lstStyle/>
          <a:p>
            <a:pPr marL="0" indent="0" algn="just">
              <a:buNone/>
              <a:defRPr/>
            </a:pPr>
            <a:r>
              <a:rPr lang="es-PE" b="1" dirty="0" smtClean="0">
                <a:solidFill>
                  <a:srgbClr val="002060"/>
                </a:solidFill>
              </a:rPr>
              <a:t>DOCUMENTOS QUE CONFORMAN EL TÍTULO</a:t>
            </a:r>
          </a:p>
          <a:p>
            <a:pPr marL="514350" indent="-514350" algn="just">
              <a:buFont typeface="Arial" panose="020B0604020202020204" pitchFamily="34" charset="0"/>
              <a:buAutoNum type="alphaLcParenR"/>
              <a:defRPr/>
            </a:pPr>
            <a:r>
              <a:rPr lang="es-PE" dirty="0" smtClean="0">
                <a:solidFill>
                  <a:schemeClr val="bg1"/>
                </a:solidFill>
              </a:rPr>
              <a:t>Copia certificada de la solicitud de declaración de propiedad por prescripción adquisitiva de dominio; y</a:t>
            </a:r>
          </a:p>
          <a:p>
            <a:pPr marL="514350" indent="-514350" algn="just">
              <a:buFont typeface="Arial" panose="020B0604020202020204" pitchFamily="34" charset="0"/>
              <a:buAutoNum type="alphaLcParenR"/>
              <a:defRPr/>
            </a:pPr>
            <a:r>
              <a:rPr lang="es-PE" dirty="0" smtClean="0">
                <a:solidFill>
                  <a:schemeClr val="bg1"/>
                </a:solidFill>
              </a:rPr>
              <a:t>Planos a que se refiere el literal h) del art. 5 de la Ley 27333, salvo que el trámite de prescripción adquisitiva comprenda la integridad del predio inscrito.</a:t>
            </a:r>
          </a:p>
          <a:p>
            <a:pPr marL="0" indent="0" algn="just">
              <a:buNone/>
              <a:defRPr/>
            </a:pPr>
            <a:r>
              <a:rPr lang="es-PE" dirty="0" smtClean="0">
                <a:solidFill>
                  <a:srgbClr val="002060"/>
                </a:solidFill>
              </a:rPr>
              <a:t>Art. 138 RIRP</a:t>
            </a:r>
            <a:endParaRPr lang="es-PE" dirty="0">
              <a:solidFill>
                <a:srgbClr val="002060"/>
              </a:solidFill>
            </a:endParaRPr>
          </a:p>
        </p:txBody>
      </p:sp>
    </p:spTree>
    <p:extLst>
      <p:ext uri="{BB962C8B-B14F-4D97-AF65-F5344CB8AC3E}">
        <p14:creationId xmlns:p14="http://schemas.microsoft.com/office/powerpoint/2010/main" val="22109870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32770" name="Título 1"/>
          <p:cNvSpPr>
            <a:spLocks noGrp="1"/>
          </p:cNvSpPr>
          <p:nvPr>
            <p:ph type="title"/>
          </p:nvPr>
        </p:nvSpPr>
        <p:spPr/>
        <p:txBody>
          <a:bodyPr/>
          <a:lstStyle/>
          <a:p>
            <a:r>
              <a:rPr lang="es-PE" altLang="es-PE" sz="3200" b="1" i="1">
                <a:solidFill>
                  <a:srgbClr val="C00000"/>
                </a:solidFill>
              </a:rPr>
              <a:t>CALIFICACIÓN RESTRINGIDA</a:t>
            </a:r>
          </a:p>
        </p:txBody>
      </p:sp>
      <p:sp>
        <p:nvSpPr>
          <p:cNvPr id="32771" name="Marcador de contenido 2"/>
          <p:cNvSpPr>
            <a:spLocks noGrp="1"/>
          </p:cNvSpPr>
          <p:nvPr>
            <p:ph idx="1"/>
          </p:nvPr>
        </p:nvSpPr>
        <p:spPr/>
        <p:txBody>
          <a:bodyPr/>
          <a:lstStyle/>
          <a:p>
            <a:pPr marL="0" indent="0" algn="just">
              <a:buNone/>
            </a:pPr>
            <a:r>
              <a:rPr lang="es-PE" altLang="es-PE" sz="2400" b="1" dirty="0">
                <a:solidFill>
                  <a:srgbClr val="002060"/>
                </a:solidFill>
              </a:rPr>
              <a:t>PRESCRIPCIÓN ADQUISITIVA NOTARIAL DE BIENES DE DOMINIO PRIVADO DEL ESTADO</a:t>
            </a:r>
          </a:p>
          <a:p>
            <a:pPr marL="0" indent="0" algn="just">
              <a:buNone/>
            </a:pPr>
            <a:r>
              <a:rPr lang="es-PE" altLang="es-PE" sz="2400" i="1" dirty="0">
                <a:solidFill>
                  <a:schemeClr val="bg1"/>
                </a:solidFill>
              </a:rPr>
              <a:t>No corresponde a las instancias registrales, por ser de exclusiva responsabilidad del notario, evaluar la aplicación o inaplicación de la Ley 29618</a:t>
            </a:r>
            <a:r>
              <a:rPr lang="es-PE" altLang="es-PE" sz="2400" b="1" i="1" dirty="0">
                <a:solidFill>
                  <a:schemeClr val="bg1"/>
                </a:solidFill>
              </a:rPr>
              <a:t>*</a:t>
            </a:r>
            <a:r>
              <a:rPr lang="es-PE" altLang="es-PE" sz="2400" i="1" dirty="0">
                <a:solidFill>
                  <a:schemeClr val="bg1"/>
                </a:solidFill>
              </a:rPr>
              <a:t> hecha por el citado profesional dentro de un procedimiento no contencioso de prescripción adquisitiva de propiedad.</a:t>
            </a:r>
          </a:p>
          <a:p>
            <a:pPr marL="0" indent="0" algn="just">
              <a:buNone/>
            </a:pPr>
            <a:endParaRPr lang="es-PE" altLang="es-PE" sz="2400" b="1" dirty="0">
              <a:solidFill>
                <a:srgbClr val="002060"/>
              </a:solidFill>
            </a:endParaRPr>
          </a:p>
          <a:p>
            <a:pPr marL="0" indent="0" algn="just">
              <a:buNone/>
            </a:pPr>
            <a:r>
              <a:rPr lang="es-PE" altLang="es-PE" sz="2400" b="1" dirty="0">
                <a:solidFill>
                  <a:srgbClr val="002060"/>
                </a:solidFill>
              </a:rPr>
              <a:t>Precedente vinculante: LXXXIV PLENO – </a:t>
            </a:r>
            <a:r>
              <a:rPr lang="es-PE" altLang="es-PE" sz="2400" b="1" dirty="0" err="1">
                <a:solidFill>
                  <a:srgbClr val="002060"/>
                </a:solidFill>
              </a:rPr>
              <a:t>e.p</a:t>
            </a:r>
            <a:r>
              <a:rPr lang="es-PE" altLang="es-PE" sz="2400" b="1" dirty="0">
                <a:solidFill>
                  <a:srgbClr val="002060"/>
                </a:solidFill>
              </a:rPr>
              <a:t>. 22/2/2012</a:t>
            </a:r>
          </a:p>
          <a:p>
            <a:pPr marL="0" indent="0" algn="just">
              <a:buNone/>
            </a:pPr>
            <a:r>
              <a:rPr lang="es-PE" altLang="es-PE" sz="2400" b="1" dirty="0">
                <a:solidFill>
                  <a:srgbClr val="002060"/>
                </a:solidFill>
              </a:rPr>
              <a:t>* Vigente 24/11/2010: Art. 2. </a:t>
            </a:r>
            <a:r>
              <a:rPr lang="es-PE" altLang="es-PE" sz="2400" dirty="0">
                <a:solidFill>
                  <a:srgbClr val="002060"/>
                </a:solidFill>
              </a:rPr>
              <a:t>Declárase la imprescriptibilidad de los bienes inmuebles de dominio privado estatal.</a:t>
            </a:r>
            <a:endParaRPr lang="es-PE" altLang="es-PE" sz="2400" b="1" dirty="0">
              <a:solidFill>
                <a:srgbClr val="002060"/>
              </a:solidFill>
            </a:endParaRPr>
          </a:p>
          <a:p>
            <a:pPr marL="0" indent="0" algn="just">
              <a:buNone/>
            </a:pPr>
            <a:endParaRPr lang="es-PE" altLang="es-PE" dirty="0" smtClean="0"/>
          </a:p>
        </p:txBody>
      </p:sp>
    </p:spTree>
    <p:extLst>
      <p:ext uri="{BB962C8B-B14F-4D97-AF65-F5344CB8AC3E}">
        <p14:creationId xmlns:p14="http://schemas.microsoft.com/office/powerpoint/2010/main" val="17413340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33794" name="Título 1"/>
          <p:cNvSpPr>
            <a:spLocks noGrp="1"/>
          </p:cNvSpPr>
          <p:nvPr>
            <p:ph type="title"/>
          </p:nvPr>
        </p:nvSpPr>
        <p:spPr/>
        <p:txBody>
          <a:bodyPr/>
          <a:lstStyle/>
          <a:p>
            <a:r>
              <a:rPr lang="es-PE" altLang="es-PE" sz="3200" b="1" i="1">
                <a:solidFill>
                  <a:srgbClr val="C00000"/>
                </a:solidFill>
              </a:rPr>
              <a:t>CALIFICACIÓN RESTRINGIDA</a:t>
            </a:r>
          </a:p>
        </p:txBody>
      </p:sp>
      <p:sp>
        <p:nvSpPr>
          <p:cNvPr id="33795" name="Marcador de contenido 2"/>
          <p:cNvSpPr>
            <a:spLocks noGrp="1"/>
          </p:cNvSpPr>
          <p:nvPr>
            <p:ph idx="1"/>
          </p:nvPr>
        </p:nvSpPr>
        <p:spPr/>
        <p:txBody>
          <a:bodyPr/>
          <a:lstStyle/>
          <a:p>
            <a:pPr marL="0" indent="0" algn="just">
              <a:buNone/>
            </a:pPr>
            <a:r>
              <a:rPr lang="es-PE" altLang="es-PE" b="1" dirty="0">
                <a:solidFill>
                  <a:srgbClr val="002060"/>
                </a:solidFill>
              </a:rPr>
              <a:t>CALIFICACIÓN DE LA NOTIFICACIÓN</a:t>
            </a:r>
          </a:p>
          <a:p>
            <a:pPr marL="0" indent="0" algn="just">
              <a:buNone/>
            </a:pPr>
            <a:r>
              <a:rPr lang="es-PE" altLang="es-PE" i="1" dirty="0">
                <a:solidFill>
                  <a:schemeClr val="bg1"/>
                </a:solidFill>
              </a:rPr>
              <a:t>No forma parte de la calificación registral el </a:t>
            </a:r>
            <a:r>
              <a:rPr lang="es-PE" altLang="es-PE" b="1" i="1" dirty="0">
                <a:solidFill>
                  <a:schemeClr val="bg1"/>
                </a:solidFill>
              </a:rPr>
              <a:t>verificar la notificación, su eficacia ni el contenido de las publicaciones</a:t>
            </a:r>
            <a:r>
              <a:rPr lang="es-PE" altLang="es-PE" i="1" dirty="0">
                <a:solidFill>
                  <a:schemeClr val="bg1"/>
                </a:solidFill>
              </a:rPr>
              <a:t>, por cuanto son aspectos propios del procedimiento de prescripción adquisitiva y por ende su verificación corresponde al Notario.</a:t>
            </a:r>
          </a:p>
          <a:p>
            <a:pPr marL="0" indent="0" algn="just">
              <a:buNone/>
            </a:pPr>
            <a:endParaRPr lang="es-PE" altLang="es-PE" i="1" dirty="0"/>
          </a:p>
          <a:p>
            <a:pPr marL="0" indent="0" algn="just">
              <a:buNone/>
            </a:pPr>
            <a:r>
              <a:rPr lang="es-PE" altLang="es-PE" b="1" dirty="0">
                <a:solidFill>
                  <a:schemeClr val="bg1"/>
                </a:solidFill>
              </a:rPr>
              <a:t>Res 1853-2011-SUNARP-TR-L</a:t>
            </a:r>
          </a:p>
          <a:p>
            <a:pPr marL="0" indent="0" algn="just">
              <a:buNone/>
            </a:pPr>
            <a:r>
              <a:rPr lang="es-PE" altLang="es-PE" sz="2400" i="1" dirty="0"/>
              <a:t>Supuesto: discrepancia en # de ficha entre publicación y declaración notarial (igual descripción).</a:t>
            </a:r>
          </a:p>
          <a:p>
            <a:pPr marL="0" indent="0" algn="just">
              <a:buNone/>
            </a:pPr>
            <a:endParaRPr lang="es-PE" altLang="es-PE" dirty="0"/>
          </a:p>
        </p:txBody>
      </p:sp>
    </p:spTree>
    <p:extLst>
      <p:ext uri="{BB962C8B-B14F-4D97-AF65-F5344CB8AC3E}">
        <p14:creationId xmlns:p14="http://schemas.microsoft.com/office/powerpoint/2010/main" val="31980371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34818" name="Título 1"/>
          <p:cNvSpPr>
            <a:spLocks noGrp="1"/>
          </p:cNvSpPr>
          <p:nvPr>
            <p:ph type="title"/>
          </p:nvPr>
        </p:nvSpPr>
        <p:spPr/>
        <p:txBody>
          <a:bodyPr/>
          <a:lstStyle/>
          <a:p>
            <a:r>
              <a:rPr lang="es-PE" altLang="es-PE" sz="3200" b="1" i="1">
                <a:solidFill>
                  <a:srgbClr val="C00000"/>
                </a:solidFill>
              </a:rPr>
              <a:t>CALIFICACIÓN RESTRINGIDA</a:t>
            </a:r>
          </a:p>
        </p:txBody>
      </p:sp>
      <p:sp>
        <p:nvSpPr>
          <p:cNvPr id="3" name="Marcador de contenido 2"/>
          <p:cNvSpPr>
            <a:spLocks noGrp="1"/>
          </p:cNvSpPr>
          <p:nvPr>
            <p:ph idx="1"/>
          </p:nvPr>
        </p:nvSpPr>
        <p:spPr/>
        <p:txBody>
          <a:bodyPr/>
          <a:lstStyle/>
          <a:p>
            <a:pPr marL="0" indent="0" algn="just">
              <a:buNone/>
              <a:defRPr/>
            </a:pPr>
            <a:r>
              <a:rPr lang="es-ES_tradnl" sz="2400" b="1" dirty="0">
                <a:solidFill>
                  <a:schemeClr val="bg1"/>
                </a:solidFill>
              </a:rPr>
              <a:t>ALCANCES DE LA CALIFICACIÓN DEL EMPLAZAMIENTO EN SEDE NOTARIAL</a:t>
            </a:r>
            <a:endParaRPr lang="es-ES_tradnl" sz="2400" i="1" dirty="0">
              <a:solidFill>
                <a:schemeClr val="bg1"/>
              </a:solidFill>
            </a:endParaRPr>
          </a:p>
          <a:p>
            <a:pPr marL="0" indent="0" algn="just">
              <a:buNone/>
              <a:defRPr/>
            </a:pPr>
            <a:r>
              <a:rPr lang="es-ES_tradnl" sz="2400" i="1" dirty="0">
                <a:solidFill>
                  <a:schemeClr val="bg1"/>
                </a:solidFill>
              </a:rPr>
              <a:t>En el caso de la tramitación notarial de la prescripción adquisitiva de dominio, compete al notario comprobar la situación de posesión del solicitante y legitimar esta situación de hecho, siendo responsable de los actos procedimentales establecidos en la ley; por lo tanto, </a:t>
            </a:r>
            <a:r>
              <a:rPr lang="es-ES_tradnl" sz="2400" i="1" u="sng" dirty="0">
                <a:solidFill>
                  <a:schemeClr val="bg1"/>
                </a:solidFill>
              </a:rPr>
              <a:t>el registrador no se encuentra facultado para cuestionar los aspectos referidos al acto de notificación de la solicitud de prescripción adquisitiva de dominio</a:t>
            </a:r>
            <a:r>
              <a:rPr lang="es-ES_tradnl" sz="2400" i="1" dirty="0">
                <a:solidFill>
                  <a:schemeClr val="bg1"/>
                </a:solidFill>
              </a:rPr>
              <a:t>, siendo que este aspecto queda reservado al notario.</a:t>
            </a:r>
          </a:p>
          <a:p>
            <a:pPr algn="just">
              <a:buNone/>
              <a:defRPr/>
            </a:pPr>
            <a:r>
              <a:rPr lang="es-ES_tradnl" sz="2400" b="1" dirty="0">
                <a:solidFill>
                  <a:srgbClr val="002060"/>
                </a:solidFill>
              </a:rPr>
              <a:t>Res. 536-2007-SUNARP-TR-L</a:t>
            </a:r>
            <a:endParaRPr lang="es-ES_tradnl" sz="2400" b="1" i="1" dirty="0">
              <a:solidFill>
                <a:srgbClr val="002060"/>
              </a:solidFill>
            </a:endParaRPr>
          </a:p>
          <a:p>
            <a:pPr marL="0" indent="0" algn="just">
              <a:buNone/>
              <a:defRPr/>
            </a:pPr>
            <a:endParaRPr lang="es-PE" dirty="0"/>
          </a:p>
        </p:txBody>
      </p:sp>
    </p:spTree>
    <p:extLst>
      <p:ext uri="{BB962C8B-B14F-4D97-AF65-F5344CB8AC3E}">
        <p14:creationId xmlns:p14="http://schemas.microsoft.com/office/powerpoint/2010/main" val="19338607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35842" name="Título 1"/>
          <p:cNvSpPr>
            <a:spLocks noGrp="1"/>
          </p:cNvSpPr>
          <p:nvPr>
            <p:ph type="title"/>
          </p:nvPr>
        </p:nvSpPr>
        <p:spPr/>
        <p:txBody>
          <a:bodyPr/>
          <a:lstStyle/>
          <a:p>
            <a:r>
              <a:rPr lang="es-PE" altLang="es-PE" sz="3200" b="1" i="1">
                <a:solidFill>
                  <a:srgbClr val="C00000"/>
                </a:solidFill>
              </a:rPr>
              <a:t>CALIFICACIÓN RESTRINGIDA</a:t>
            </a:r>
          </a:p>
        </p:txBody>
      </p:sp>
      <p:sp>
        <p:nvSpPr>
          <p:cNvPr id="3" name="Marcador de contenido 2"/>
          <p:cNvSpPr>
            <a:spLocks noGrp="1"/>
          </p:cNvSpPr>
          <p:nvPr>
            <p:ph idx="1"/>
          </p:nvPr>
        </p:nvSpPr>
        <p:spPr/>
        <p:txBody>
          <a:bodyPr/>
          <a:lstStyle/>
          <a:p>
            <a:pPr algn="just" eaLnBrk="1" hangingPunct="1">
              <a:buFont typeface="Wingdings" panose="05000000000000000000" pitchFamily="2" charset="2"/>
              <a:buNone/>
              <a:defRPr/>
            </a:pPr>
            <a:r>
              <a:rPr lang="es-PE" altLang="es-PE" i="1" dirty="0">
                <a:solidFill>
                  <a:schemeClr val="bg1"/>
                </a:solidFill>
              </a:rPr>
              <a:t>Es de </a:t>
            </a:r>
            <a:r>
              <a:rPr lang="es-PE" altLang="es-PE" i="1" u="sng" dirty="0">
                <a:solidFill>
                  <a:schemeClr val="bg1"/>
                </a:solidFill>
              </a:rPr>
              <a:t>competencia y responsabilidad exclusiva del notario determinar si los planos que se presentan al Registro </a:t>
            </a:r>
            <a:r>
              <a:rPr lang="es-PE" altLang="es-PE" i="1" dirty="0">
                <a:solidFill>
                  <a:schemeClr val="bg1"/>
                </a:solidFill>
              </a:rPr>
              <a:t>para inscribir los actos relacionados con los procedimientos no contenciosos de prescripción adquisitiva, títulos supletorios o saneamiento de características físicas tramitados por aquél, </a:t>
            </a:r>
            <a:r>
              <a:rPr lang="es-PE" altLang="es-PE" i="1" u="sng" dirty="0">
                <a:solidFill>
                  <a:schemeClr val="bg1"/>
                </a:solidFill>
              </a:rPr>
              <a:t>deben ser visados por autoridad municipal o autorizados por verificador técnico</a:t>
            </a:r>
            <a:r>
              <a:rPr lang="es-PE" altLang="es-PE" i="1" dirty="0">
                <a:solidFill>
                  <a:schemeClr val="bg1"/>
                </a:solidFill>
              </a:rPr>
              <a:t>.</a:t>
            </a:r>
          </a:p>
          <a:p>
            <a:pPr algn="just" eaLnBrk="1" hangingPunct="1">
              <a:buFont typeface="Wingdings" panose="05000000000000000000" pitchFamily="2" charset="2"/>
              <a:buNone/>
              <a:defRPr/>
            </a:pPr>
            <a:endParaRPr lang="es-PE" altLang="es-PE" b="1" dirty="0">
              <a:solidFill>
                <a:srgbClr val="002060"/>
              </a:solidFill>
            </a:endParaRPr>
          </a:p>
          <a:p>
            <a:pPr algn="just" eaLnBrk="1" hangingPunct="1">
              <a:buFont typeface="Wingdings" panose="05000000000000000000" pitchFamily="2" charset="2"/>
              <a:buNone/>
              <a:defRPr/>
            </a:pPr>
            <a:r>
              <a:rPr lang="es-PE" altLang="es-PE" b="1" dirty="0">
                <a:solidFill>
                  <a:srgbClr val="002060"/>
                </a:solidFill>
              </a:rPr>
              <a:t>Precedente vinculante – Pleno XCIX – 1/12/2012</a:t>
            </a:r>
          </a:p>
          <a:p>
            <a:pPr marL="0" indent="0" algn="just">
              <a:buNone/>
              <a:defRPr/>
            </a:pPr>
            <a:endParaRPr lang="es-PE" dirty="0"/>
          </a:p>
        </p:txBody>
      </p:sp>
    </p:spTree>
    <p:extLst>
      <p:ext uri="{BB962C8B-B14F-4D97-AF65-F5344CB8AC3E}">
        <p14:creationId xmlns:p14="http://schemas.microsoft.com/office/powerpoint/2010/main" val="3147713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2"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title"/>
          </p:nvPr>
        </p:nvSpPr>
        <p:spPr/>
        <p:txBody>
          <a:bodyPr>
            <a:normAutofit/>
          </a:bodyPr>
          <a:lstStyle/>
          <a:p>
            <a:pPr algn="ctr"/>
            <a:r>
              <a:rPr lang="es-PE" b="1" u="sng" dirty="0" smtClean="0">
                <a:solidFill>
                  <a:schemeClr val="bg1"/>
                </a:solidFill>
                <a:effectLst>
                  <a:outerShdw blurRad="38100" dist="38100" dir="2700000" algn="tl">
                    <a:srgbClr val="000000">
                      <a:alpha val="43137"/>
                    </a:srgbClr>
                  </a:outerShdw>
                </a:effectLst>
                <a:latin typeface="Agency FB" panose="020B0503020202020204" pitchFamily="34" charset="0"/>
              </a:rPr>
              <a:t>TIPOS DE ADQUISICIÓN</a:t>
            </a:r>
            <a:endParaRPr lang="es-PE" b="1" u="sng" dirty="0">
              <a:effectLst>
                <a:outerShdw blurRad="38100" dist="38100" dir="2700000" algn="tl">
                  <a:srgbClr val="000000">
                    <a:alpha val="43137"/>
                  </a:srgbClr>
                </a:outerShdw>
              </a:effectLst>
            </a:endParaRPr>
          </a:p>
        </p:txBody>
      </p:sp>
      <p:pic>
        <p:nvPicPr>
          <p:cNvPr id="6" name="Imagen 5"/>
          <p:cNvPicPr>
            <a:picLocks noChangeAspect="1"/>
          </p:cNvPicPr>
          <p:nvPr/>
        </p:nvPicPr>
        <p:blipFill rotWithShape="1">
          <a:blip r:embed="rId3" cstate="print">
            <a:extLst>
              <a:ext uri="{28A0092B-C50C-407E-A947-70E740481C1C}">
                <a14:useLocalDpi xmlns:a14="http://schemas.microsoft.com/office/drawing/2010/main" val="0"/>
              </a:ext>
            </a:extLst>
          </a:blip>
          <a:srcRect l="21293" t="16491" r="23920" b="17193"/>
          <a:stretch/>
        </p:blipFill>
        <p:spPr>
          <a:xfrm>
            <a:off x="9404685" y="1690688"/>
            <a:ext cx="1652338" cy="2088909"/>
          </a:xfrm>
          <a:prstGeom prst="rect">
            <a:avLst/>
          </a:prstGeom>
        </p:spPr>
      </p:pic>
      <p:sp>
        <p:nvSpPr>
          <p:cNvPr id="3" name="2 Rectángulo"/>
          <p:cNvSpPr/>
          <p:nvPr/>
        </p:nvSpPr>
        <p:spPr>
          <a:xfrm>
            <a:off x="1064820" y="1690688"/>
            <a:ext cx="7936675" cy="3108543"/>
          </a:xfrm>
          <a:prstGeom prst="rect">
            <a:avLst/>
          </a:prstGeom>
        </p:spPr>
        <p:txBody>
          <a:bodyPr wrap="square">
            <a:spAutoFit/>
          </a:bodyPr>
          <a:lstStyle/>
          <a:p>
            <a:r>
              <a:rPr lang="es-PE" sz="2800" dirty="0" smtClean="0">
                <a:solidFill>
                  <a:schemeClr val="bg1"/>
                </a:solidFill>
                <a:latin typeface="Agency FB" panose="020B0503020202020204" pitchFamily="34" charset="0"/>
              </a:rPr>
              <a:t>AUTÓNOMO</a:t>
            </a:r>
          </a:p>
          <a:p>
            <a:r>
              <a:rPr lang="es-PE" sz="2800" dirty="0" smtClean="0">
                <a:solidFill>
                  <a:schemeClr val="bg1"/>
                </a:solidFill>
                <a:latin typeface="Agency FB" panose="020B0503020202020204" pitchFamily="34" charset="0"/>
              </a:rPr>
              <a:t>	- FUNCIONAL</a:t>
            </a:r>
          </a:p>
          <a:p>
            <a:r>
              <a:rPr lang="es-PE" sz="2800" dirty="0">
                <a:solidFill>
                  <a:schemeClr val="bg1"/>
                </a:solidFill>
                <a:latin typeface="Agency FB" panose="020B0503020202020204" pitchFamily="34" charset="0"/>
              </a:rPr>
              <a:t>	</a:t>
            </a:r>
            <a:r>
              <a:rPr lang="es-PE" sz="2800" dirty="0" smtClean="0">
                <a:solidFill>
                  <a:schemeClr val="bg1"/>
                </a:solidFill>
                <a:latin typeface="Agency FB" panose="020B0503020202020204" pitchFamily="34" charset="0"/>
              </a:rPr>
              <a:t>- APARIENCIA</a:t>
            </a:r>
          </a:p>
          <a:p>
            <a:endParaRPr lang="es-PE" sz="2800" dirty="0">
              <a:solidFill>
                <a:schemeClr val="bg1"/>
              </a:solidFill>
              <a:latin typeface="Agency FB" panose="020B0503020202020204" pitchFamily="34" charset="0"/>
            </a:endParaRPr>
          </a:p>
          <a:p>
            <a:r>
              <a:rPr lang="es-PE" sz="2800" dirty="0" smtClean="0">
                <a:solidFill>
                  <a:schemeClr val="bg1"/>
                </a:solidFill>
                <a:latin typeface="Agency FB" panose="020B0503020202020204" pitchFamily="34" charset="0"/>
              </a:rPr>
              <a:t>HETERÓNOMO</a:t>
            </a:r>
          </a:p>
          <a:p>
            <a:r>
              <a:rPr lang="es-PE" sz="2800" dirty="0">
                <a:solidFill>
                  <a:schemeClr val="bg1"/>
                </a:solidFill>
                <a:latin typeface="Agency FB" panose="020B0503020202020204" pitchFamily="34" charset="0"/>
              </a:rPr>
              <a:t>	</a:t>
            </a:r>
            <a:r>
              <a:rPr lang="es-PE" sz="2800" dirty="0" smtClean="0">
                <a:solidFill>
                  <a:schemeClr val="bg1"/>
                </a:solidFill>
                <a:latin typeface="Agency FB" panose="020B0503020202020204" pitchFamily="34" charset="0"/>
              </a:rPr>
              <a:t>- PRESCRIPCIÓN ADQUISITIVA DE DOMINIO</a:t>
            </a:r>
          </a:p>
          <a:p>
            <a:r>
              <a:rPr lang="es-PE" sz="2800" dirty="0">
                <a:solidFill>
                  <a:schemeClr val="bg1"/>
                </a:solidFill>
                <a:latin typeface="Agency FB" panose="020B0503020202020204" pitchFamily="34" charset="0"/>
              </a:rPr>
              <a:t>	</a:t>
            </a:r>
            <a:r>
              <a:rPr lang="es-PE" sz="2800" dirty="0" smtClean="0">
                <a:solidFill>
                  <a:schemeClr val="bg1"/>
                </a:solidFill>
                <a:latin typeface="Agency FB" panose="020B0503020202020204" pitchFamily="34" charset="0"/>
              </a:rPr>
              <a:t>- EXPROPIACIÓN</a:t>
            </a:r>
            <a:endParaRPr lang="es-PE" sz="2800"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61654618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36866" name="Título 1"/>
          <p:cNvSpPr>
            <a:spLocks noGrp="1"/>
          </p:cNvSpPr>
          <p:nvPr>
            <p:ph type="title"/>
          </p:nvPr>
        </p:nvSpPr>
        <p:spPr/>
        <p:txBody>
          <a:bodyPr/>
          <a:lstStyle/>
          <a:p>
            <a:r>
              <a:rPr lang="es-PE" altLang="es-PE" sz="3200" b="1" i="1">
                <a:solidFill>
                  <a:srgbClr val="C00000"/>
                </a:solidFill>
              </a:rPr>
              <a:t>CALIFICACIÓN DE COMPETENCIA DEL NOTARIO</a:t>
            </a:r>
          </a:p>
        </p:txBody>
      </p:sp>
      <p:sp>
        <p:nvSpPr>
          <p:cNvPr id="3" name="Marcador de contenido 2"/>
          <p:cNvSpPr>
            <a:spLocks noGrp="1"/>
          </p:cNvSpPr>
          <p:nvPr>
            <p:ph idx="1"/>
          </p:nvPr>
        </p:nvSpPr>
        <p:spPr/>
        <p:txBody>
          <a:bodyPr/>
          <a:lstStyle/>
          <a:p>
            <a:pPr algn="just">
              <a:buNone/>
              <a:defRPr/>
            </a:pPr>
            <a:r>
              <a:rPr lang="es-ES_tradnl" sz="2400" i="1" dirty="0">
                <a:solidFill>
                  <a:schemeClr val="bg1"/>
                </a:solidFill>
              </a:rPr>
              <a:t>Si bien no corresponde a las instancias registrales calificar la validez de los actos procedimentales ni el fondo o motivación de la declaración notarial en los títulos referidos a la declaración de prescripción adquisitiva de dominio tramitados como asuntos no contenciosos de competencia notarial, </a:t>
            </a:r>
            <a:r>
              <a:rPr lang="es-ES_tradnl" sz="2400" i="1" u="sng" dirty="0">
                <a:solidFill>
                  <a:schemeClr val="bg1"/>
                </a:solidFill>
              </a:rPr>
              <a:t>sí corresponde a las instancias registrales calificar la competencia del notario en dicha materia</a:t>
            </a:r>
            <a:r>
              <a:rPr lang="es-ES_tradnl" sz="2400" i="1" dirty="0">
                <a:solidFill>
                  <a:schemeClr val="bg1"/>
                </a:solidFill>
              </a:rPr>
              <a:t>.</a:t>
            </a:r>
          </a:p>
          <a:p>
            <a:pPr algn="just">
              <a:buNone/>
              <a:defRPr/>
            </a:pPr>
            <a:r>
              <a:rPr lang="es-ES_tradnl" sz="2400" i="1" dirty="0">
                <a:solidFill>
                  <a:schemeClr val="bg1"/>
                </a:solidFill>
              </a:rPr>
              <a:t>En consecuencia, no resulta procedente admitir una prescripción adquisitiva de dominio vía notarial al amparo de lo dispuesto por las Leyes 27157 y 27333 respecto de predios en proceso de formalización de la propiedad informal.           </a:t>
            </a:r>
          </a:p>
          <a:p>
            <a:pPr algn="just">
              <a:buNone/>
              <a:defRPr/>
            </a:pPr>
            <a:r>
              <a:rPr lang="es-ES_tradnl" sz="2400" b="1" i="1" dirty="0">
                <a:solidFill>
                  <a:srgbClr val="002060"/>
                </a:solidFill>
              </a:rPr>
              <a:t>Acuerdo Plenario - </a:t>
            </a:r>
            <a:r>
              <a:rPr lang="es-ES_tradnl" sz="2400" b="1" dirty="0">
                <a:solidFill>
                  <a:srgbClr val="002060"/>
                </a:solidFill>
              </a:rPr>
              <a:t>LIV PLENO- dic. 2009</a:t>
            </a:r>
            <a:endParaRPr lang="es-ES_tradnl" sz="2400" i="1" dirty="0">
              <a:solidFill>
                <a:srgbClr val="002060"/>
              </a:solidFill>
            </a:endParaRPr>
          </a:p>
          <a:p>
            <a:pPr marL="0" indent="0" algn="just">
              <a:buNone/>
              <a:defRPr/>
            </a:pPr>
            <a:endParaRPr lang="es-PE" sz="2400" dirty="0"/>
          </a:p>
        </p:txBody>
      </p:sp>
    </p:spTree>
    <p:extLst>
      <p:ext uri="{BB962C8B-B14F-4D97-AF65-F5344CB8AC3E}">
        <p14:creationId xmlns:p14="http://schemas.microsoft.com/office/powerpoint/2010/main" val="10799190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37890" name="Título 1"/>
          <p:cNvSpPr>
            <a:spLocks noGrp="1"/>
          </p:cNvSpPr>
          <p:nvPr>
            <p:ph type="title"/>
          </p:nvPr>
        </p:nvSpPr>
        <p:spPr/>
        <p:txBody>
          <a:bodyPr/>
          <a:lstStyle/>
          <a:p>
            <a:r>
              <a:rPr lang="es-PE" altLang="es-PE" sz="3200" b="1" i="1">
                <a:solidFill>
                  <a:srgbClr val="C00000"/>
                </a:solidFill>
              </a:rPr>
              <a:t>ACREDITACIÓN DE CALIDAD DE URBANO DEL PREDIO</a:t>
            </a:r>
          </a:p>
        </p:txBody>
      </p:sp>
      <p:sp>
        <p:nvSpPr>
          <p:cNvPr id="37891" name="Marcador de contenido 2"/>
          <p:cNvSpPr>
            <a:spLocks noGrp="1"/>
          </p:cNvSpPr>
          <p:nvPr>
            <p:ph idx="1"/>
          </p:nvPr>
        </p:nvSpPr>
        <p:spPr/>
        <p:txBody>
          <a:bodyPr/>
          <a:lstStyle/>
          <a:p>
            <a:pPr marL="0" indent="0" algn="just">
              <a:buNone/>
            </a:pPr>
            <a:r>
              <a:rPr lang="es-PE" altLang="es-PE" b="1" dirty="0" smtClean="0">
                <a:solidFill>
                  <a:srgbClr val="002060"/>
                </a:solidFill>
              </a:rPr>
              <a:t>VISACIÓN DE PLANOS POR PARTE DE LA MUNICIPALIDAD</a:t>
            </a:r>
          </a:p>
          <a:p>
            <a:pPr marL="0" indent="0" algn="just">
              <a:buNone/>
            </a:pPr>
            <a:r>
              <a:rPr lang="es-PE" altLang="es-PE" dirty="0" smtClean="0">
                <a:solidFill>
                  <a:schemeClr val="bg1"/>
                </a:solidFill>
              </a:rPr>
              <a:t>La </a:t>
            </a:r>
            <a:r>
              <a:rPr lang="es-PE" altLang="es-PE" dirty="0" err="1" smtClean="0">
                <a:solidFill>
                  <a:schemeClr val="bg1"/>
                </a:solidFill>
              </a:rPr>
              <a:t>visación</a:t>
            </a:r>
            <a:r>
              <a:rPr lang="es-PE" altLang="es-PE" dirty="0" smtClean="0">
                <a:solidFill>
                  <a:schemeClr val="bg1"/>
                </a:solidFill>
              </a:rPr>
              <a:t> municipal de los planos y la memoria descriptiva supone la previa evaluación de la municipalidad acerca de la ubicación del predio en zona urbana.</a:t>
            </a:r>
          </a:p>
          <a:p>
            <a:pPr marL="0" indent="0" algn="just">
              <a:buNone/>
            </a:pPr>
            <a:endParaRPr lang="es-PE" altLang="es-PE" dirty="0" smtClean="0">
              <a:solidFill>
                <a:srgbClr val="002060"/>
              </a:solidFill>
            </a:endParaRPr>
          </a:p>
          <a:p>
            <a:pPr marL="0" indent="0" algn="just">
              <a:buNone/>
            </a:pPr>
            <a:r>
              <a:rPr lang="es-PE" altLang="es-PE" dirty="0" smtClean="0">
                <a:solidFill>
                  <a:srgbClr val="002060"/>
                </a:solidFill>
              </a:rPr>
              <a:t>Res. 062-2017-SUNARP-TR-T</a:t>
            </a:r>
          </a:p>
        </p:txBody>
      </p:sp>
    </p:spTree>
    <p:extLst>
      <p:ext uri="{BB962C8B-B14F-4D97-AF65-F5344CB8AC3E}">
        <p14:creationId xmlns:p14="http://schemas.microsoft.com/office/powerpoint/2010/main" val="16599147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38914" name="Título 1"/>
          <p:cNvSpPr>
            <a:spLocks noGrp="1"/>
          </p:cNvSpPr>
          <p:nvPr>
            <p:ph type="title"/>
          </p:nvPr>
        </p:nvSpPr>
        <p:spPr/>
        <p:txBody>
          <a:bodyPr/>
          <a:lstStyle/>
          <a:p>
            <a:r>
              <a:rPr lang="es-PE" altLang="es-PE" sz="3200" b="1" i="1">
                <a:solidFill>
                  <a:srgbClr val="C00000"/>
                </a:solidFill>
              </a:rPr>
              <a:t>CALIFICACIÓN DE LA DECLARACIÓN DE PRESCRIPCIÓN</a:t>
            </a:r>
          </a:p>
        </p:txBody>
      </p:sp>
      <p:sp>
        <p:nvSpPr>
          <p:cNvPr id="38915" name="Marcador de contenido 2"/>
          <p:cNvSpPr>
            <a:spLocks noGrp="1"/>
          </p:cNvSpPr>
          <p:nvPr>
            <p:ph idx="1"/>
          </p:nvPr>
        </p:nvSpPr>
        <p:spPr/>
        <p:txBody>
          <a:bodyPr/>
          <a:lstStyle/>
          <a:p>
            <a:pPr marL="0" indent="0" algn="just">
              <a:buNone/>
            </a:pPr>
            <a:r>
              <a:rPr lang="es-PE" altLang="es-PE" b="1" dirty="0" smtClean="0">
                <a:solidFill>
                  <a:srgbClr val="002060"/>
                </a:solidFill>
              </a:rPr>
              <a:t>DECLARACIÓN NOTARIAL DE PRESCRIPCIÓN ADQUISITIVA</a:t>
            </a:r>
          </a:p>
          <a:p>
            <a:pPr marL="0" indent="0" algn="just">
              <a:buNone/>
            </a:pPr>
            <a:r>
              <a:rPr lang="es-PE" altLang="es-PE" dirty="0" smtClean="0">
                <a:solidFill>
                  <a:schemeClr val="bg1"/>
                </a:solidFill>
              </a:rPr>
              <a:t>En el procedimiento notarial de prescripción adquisitiva, de conformidad con la Ley 27333, </a:t>
            </a:r>
            <a:r>
              <a:rPr lang="es-PE" altLang="es-PE" u="sng" dirty="0" smtClean="0">
                <a:solidFill>
                  <a:schemeClr val="bg1"/>
                </a:solidFill>
              </a:rPr>
              <a:t>el notario público debe declarar adquirida la propiedad del bien</a:t>
            </a:r>
            <a:r>
              <a:rPr lang="es-PE" altLang="es-PE" dirty="0" smtClean="0">
                <a:solidFill>
                  <a:schemeClr val="bg1"/>
                </a:solidFill>
              </a:rPr>
              <a:t>, por lo cual si en el instrumento público no consta dicha declaración corresponde observar el título.</a:t>
            </a:r>
          </a:p>
          <a:p>
            <a:pPr marL="0" indent="0" algn="just">
              <a:buNone/>
            </a:pPr>
            <a:r>
              <a:rPr lang="es-PE" altLang="es-PE" dirty="0" smtClean="0">
                <a:solidFill>
                  <a:srgbClr val="002060"/>
                </a:solidFill>
              </a:rPr>
              <a:t>Res. 034-2019-SUNARP-TR-A</a:t>
            </a:r>
          </a:p>
        </p:txBody>
      </p:sp>
    </p:spTree>
    <p:extLst>
      <p:ext uri="{BB962C8B-B14F-4D97-AF65-F5344CB8AC3E}">
        <p14:creationId xmlns:p14="http://schemas.microsoft.com/office/powerpoint/2010/main" val="6792479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2"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39938" name="Título 1"/>
          <p:cNvSpPr>
            <a:spLocks noGrp="1"/>
          </p:cNvSpPr>
          <p:nvPr>
            <p:ph type="title"/>
          </p:nvPr>
        </p:nvSpPr>
        <p:spPr/>
        <p:txBody>
          <a:bodyPr/>
          <a:lstStyle/>
          <a:p>
            <a:r>
              <a:rPr lang="es-PE" altLang="es-PE" sz="3200" b="1" i="1">
                <a:solidFill>
                  <a:srgbClr val="C00000"/>
                </a:solidFill>
              </a:rPr>
              <a:t>IMPROCEDENCIA DE NUEVO PROCEDIMIENTO NOTARIAL</a:t>
            </a:r>
          </a:p>
        </p:txBody>
      </p:sp>
      <p:sp>
        <p:nvSpPr>
          <p:cNvPr id="39939" name="Marcador de contenido 2"/>
          <p:cNvSpPr>
            <a:spLocks noGrp="1"/>
          </p:cNvSpPr>
          <p:nvPr>
            <p:ph idx="1"/>
          </p:nvPr>
        </p:nvSpPr>
        <p:spPr/>
        <p:txBody>
          <a:bodyPr/>
          <a:lstStyle/>
          <a:p>
            <a:pPr marL="0" indent="0" algn="just">
              <a:buNone/>
            </a:pPr>
            <a:r>
              <a:rPr lang="es-PE" altLang="es-PE" b="1" dirty="0" smtClean="0">
                <a:solidFill>
                  <a:srgbClr val="002060"/>
                </a:solidFill>
              </a:rPr>
              <a:t>COMPETENCIA NOTARIAL EN NUEVO PROCEDIMIENTO DE PRESCRIPCIÓN ADQUISITIVA DE UN MISMO PREDIO</a:t>
            </a:r>
          </a:p>
          <a:p>
            <a:pPr marL="0" indent="0" algn="just">
              <a:buNone/>
            </a:pPr>
            <a:r>
              <a:rPr lang="es-PE" altLang="es-PE" dirty="0" smtClean="0">
                <a:solidFill>
                  <a:schemeClr val="bg1"/>
                </a:solidFill>
              </a:rPr>
              <a:t>Existe impedimento para anotar el inicio de un nuevo procedimiento de prescripción adquisitiva de dominio en sede notarial, cuando el anterior ha culminado por oposición al trámite notarial.</a:t>
            </a:r>
          </a:p>
          <a:p>
            <a:pPr marL="0" indent="0" algn="just">
              <a:buNone/>
            </a:pPr>
            <a:r>
              <a:rPr lang="es-PE" altLang="es-PE" dirty="0" smtClean="0">
                <a:solidFill>
                  <a:srgbClr val="002060"/>
                </a:solidFill>
              </a:rPr>
              <a:t>Res. 433-2019-SUNARP-TR-L</a:t>
            </a:r>
          </a:p>
        </p:txBody>
      </p:sp>
    </p:spTree>
    <p:extLst>
      <p:ext uri="{BB962C8B-B14F-4D97-AF65-F5344CB8AC3E}">
        <p14:creationId xmlns:p14="http://schemas.microsoft.com/office/powerpoint/2010/main" val="9253637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40962" name="Título 1"/>
          <p:cNvSpPr>
            <a:spLocks noGrp="1"/>
          </p:cNvSpPr>
          <p:nvPr>
            <p:ph type="title"/>
          </p:nvPr>
        </p:nvSpPr>
        <p:spPr/>
        <p:txBody>
          <a:bodyPr/>
          <a:lstStyle/>
          <a:p>
            <a:r>
              <a:rPr lang="es-PE" altLang="es-PE" sz="3200" b="1" i="1">
                <a:solidFill>
                  <a:srgbClr val="C00000"/>
                </a:solidFill>
              </a:rPr>
              <a:t>PROCEDENCIA DE NUEVO PROCEDIMIENTO NOTARIAL</a:t>
            </a:r>
          </a:p>
        </p:txBody>
      </p:sp>
      <p:sp>
        <p:nvSpPr>
          <p:cNvPr id="40963" name="Marcador de contenido 2"/>
          <p:cNvSpPr>
            <a:spLocks noGrp="1"/>
          </p:cNvSpPr>
          <p:nvPr>
            <p:ph idx="1"/>
          </p:nvPr>
        </p:nvSpPr>
        <p:spPr/>
        <p:txBody>
          <a:bodyPr/>
          <a:lstStyle/>
          <a:p>
            <a:pPr marL="0" indent="0" algn="just">
              <a:buNone/>
            </a:pPr>
            <a:r>
              <a:rPr lang="es-PE" altLang="es-PE" sz="3000" b="1" dirty="0">
                <a:solidFill>
                  <a:srgbClr val="002060"/>
                </a:solidFill>
              </a:rPr>
              <a:t>COMPETENCIA NOTARIAL EN NUEVO PROCEDIMIENTO DE PRESCRIPCIÓN ADQUISITIVA DE DOMINIO SOBRE UN MISMO PREDIO</a:t>
            </a:r>
          </a:p>
          <a:p>
            <a:pPr marL="0" indent="0" algn="just">
              <a:buNone/>
            </a:pPr>
            <a:r>
              <a:rPr lang="es-PE" altLang="es-PE" sz="3000" dirty="0">
                <a:solidFill>
                  <a:schemeClr val="bg1"/>
                </a:solidFill>
              </a:rPr>
              <a:t>No existe impedimento para anotar el inicio de un nuevo procedimiento de prescripción adquisitiva de dominio en sede notarial, cuando el anterior ha culminado por desistimiento de la parte interesada.</a:t>
            </a:r>
          </a:p>
          <a:p>
            <a:pPr marL="0" indent="0" algn="just">
              <a:buNone/>
            </a:pPr>
            <a:endParaRPr lang="es-PE" altLang="es-PE" sz="3000" dirty="0">
              <a:solidFill>
                <a:srgbClr val="002060"/>
              </a:solidFill>
            </a:endParaRPr>
          </a:p>
          <a:p>
            <a:pPr marL="0" indent="0" algn="just">
              <a:buNone/>
            </a:pPr>
            <a:r>
              <a:rPr lang="es-PE" altLang="es-PE" sz="3000" dirty="0">
                <a:solidFill>
                  <a:srgbClr val="002060"/>
                </a:solidFill>
              </a:rPr>
              <a:t>Res. 2668-2018-SUNARP-TR-L</a:t>
            </a:r>
          </a:p>
        </p:txBody>
      </p:sp>
    </p:spTree>
    <p:extLst>
      <p:ext uri="{BB962C8B-B14F-4D97-AF65-F5344CB8AC3E}">
        <p14:creationId xmlns:p14="http://schemas.microsoft.com/office/powerpoint/2010/main" val="5779443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41986" name="1 Título"/>
          <p:cNvSpPr>
            <a:spLocks noGrp="1"/>
          </p:cNvSpPr>
          <p:nvPr>
            <p:ph type="title"/>
          </p:nvPr>
        </p:nvSpPr>
        <p:spPr/>
        <p:txBody>
          <a:bodyPr/>
          <a:lstStyle/>
          <a:p>
            <a:pPr eaLnBrk="1" hangingPunct="1"/>
            <a:r>
              <a:rPr lang="es-PE" altLang="es-PE" sz="3200" b="1" i="1">
                <a:solidFill>
                  <a:srgbClr val="C00000"/>
                </a:solidFill>
              </a:rPr>
              <a:t>IMPRESCRIPTIBILIDAD DE BIENES DE DOMINIO PÚBLICO</a:t>
            </a:r>
          </a:p>
        </p:txBody>
      </p:sp>
      <p:sp>
        <p:nvSpPr>
          <p:cNvPr id="41987" name="2 Marcador de contenido"/>
          <p:cNvSpPr>
            <a:spLocks noGrp="1"/>
          </p:cNvSpPr>
          <p:nvPr>
            <p:ph idx="1"/>
          </p:nvPr>
        </p:nvSpPr>
        <p:spPr/>
        <p:txBody>
          <a:bodyPr/>
          <a:lstStyle/>
          <a:p>
            <a:pPr marL="0" indent="0" algn="just">
              <a:buNone/>
            </a:pPr>
            <a:r>
              <a:rPr lang="es-PE" altLang="es-PE" dirty="0" smtClean="0">
                <a:solidFill>
                  <a:schemeClr val="bg1"/>
                </a:solidFill>
              </a:rPr>
              <a:t>Si de la partida registral se desprende que el predio registrado a favor del Estado es de </a:t>
            </a:r>
            <a:r>
              <a:rPr lang="es-PE" altLang="es-PE" u="sng" dirty="0" smtClean="0">
                <a:solidFill>
                  <a:schemeClr val="bg1"/>
                </a:solidFill>
              </a:rPr>
              <a:t>dominio público</a:t>
            </a:r>
            <a:r>
              <a:rPr lang="es-PE" altLang="es-PE" dirty="0" smtClean="0">
                <a:solidFill>
                  <a:schemeClr val="bg1"/>
                </a:solidFill>
              </a:rPr>
              <a:t>, no procederá anotar la solicitud de prescripción adquisitiva de dominio por tratarse de bienes inalienables e imprescriptibles.</a:t>
            </a:r>
          </a:p>
          <a:p>
            <a:pPr marL="0" indent="0" algn="just">
              <a:buNone/>
            </a:pPr>
            <a:endParaRPr lang="es-PE" altLang="es-PE" dirty="0" smtClean="0"/>
          </a:p>
          <a:p>
            <a:pPr marL="0" indent="0" algn="just">
              <a:buNone/>
            </a:pPr>
            <a:r>
              <a:rPr lang="es-PE" altLang="es-PE" b="1" dirty="0" smtClean="0">
                <a:solidFill>
                  <a:schemeClr val="bg1"/>
                </a:solidFill>
              </a:rPr>
              <a:t>Res. 742-2016-SUNARP-TR-L</a:t>
            </a:r>
          </a:p>
        </p:txBody>
      </p:sp>
    </p:spTree>
    <p:extLst>
      <p:ext uri="{BB962C8B-B14F-4D97-AF65-F5344CB8AC3E}">
        <p14:creationId xmlns:p14="http://schemas.microsoft.com/office/powerpoint/2010/main" val="12898416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43010" name="1 Título"/>
          <p:cNvSpPr>
            <a:spLocks noGrp="1"/>
          </p:cNvSpPr>
          <p:nvPr>
            <p:ph type="title"/>
          </p:nvPr>
        </p:nvSpPr>
        <p:spPr/>
        <p:txBody>
          <a:bodyPr/>
          <a:lstStyle/>
          <a:p>
            <a:pPr eaLnBrk="1" hangingPunct="1"/>
            <a:r>
              <a:rPr lang="es-ES" altLang="es-PE" sz="2800" b="1" i="1">
                <a:solidFill>
                  <a:srgbClr val="C00000"/>
                </a:solidFill>
              </a:rPr>
              <a:t>EMPLAZAMIENTO DEL PROPIETARIO  EN PROCEDIMIENTO NOTARIAL </a:t>
            </a:r>
          </a:p>
        </p:txBody>
      </p:sp>
      <p:sp>
        <p:nvSpPr>
          <p:cNvPr id="43011" name="2 Marcador de contenido"/>
          <p:cNvSpPr>
            <a:spLocks noGrp="1"/>
          </p:cNvSpPr>
          <p:nvPr>
            <p:ph idx="1"/>
          </p:nvPr>
        </p:nvSpPr>
        <p:spPr>
          <a:xfrm>
            <a:off x="1981200" y="1711326"/>
            <a:ext cx="8229600" cy="4525963"/>
          </a:xfrm>
        </p:spPr>
        <p:txBody>
          <a:bodyPr/>
          <a:lstStyle/>
          <a:p>
            <a:pPr marL="0" indent="0" algn="just">
              <a:buNone/>
            </a:pPr>
            <a:r>
              <a:rPr lang="es-ES" altLang="es-PE" sz="2400" dirty="0">
                <a:solidFill>
                  <a:schemeClr val="bg1"/>
                </a:solidFill>
              </a:rPr>
              <a:t>En caso de inmatriculación por procedimiento notarial, </a:t>
            </a:r>
            <a:r>
              <a:rPr lang="es-ES" altLang="es-PE" sz="2400" u="sng" dirty="0">
                <a:solidFill>
                  <a:schemeClr val="bg1"/>
                </a:solidFill>
              </a:rPr>
              <a:t>si se hubiera acreditado ante el notario que el derecho del solicitante proviene de un particular</a:t>
            </a:r>
            <a:r>
              <a:rPr lang="es-ES" altLang="es-PE" sz="2400" dirty="0">
                <a:solidFill>
                  <a:schemeClr val="bg1"/>
                </a:solidFill>
              </a:rPr>
              <a:t>, deberá constar en el acta dicha circunstancia y el nombre del particular emplazado en el procedimiento.</a:t>
            </a:r>
          </a:p>
          <a:p>
            <a:pPr marL="0" indent="0" algn="just">
              <a:buNone/>
            </a:pPr>
            <a:r>
              <a:rPr lang="es-ES" altLang="es-PE" sz="2400" dirty="0">
                <a:solidFill>
                  <a:schemeClr val="bg1"/>
                </a:solidFill>
              </a:rPr>
              <a:t>En caso contrario, en el acta deberá constar el emplazamiento a la SBN o a los Gobiernos Regionales. En este supuesto será suficiente que el notario deje constancia en el acta, que ha cumplido con las formalidades de la notificación señaladas en el penúltimo párrafo del art. 40 del Reglamento de la Ley 27157.</a:t>
            </a:r>
          </a:p>
          <a:p>
            <a:pPr marL="0" indent="0" algn="just">
              <a:buNone/>
            </a:pPr>
            <a:r>
              <a:rPr lang="es-ES" altLang="es-PE" sz="2400" b="1" dirty="0">
                <a:solidFill>
                  <a:srgbClr val="002060"/>
                </a:solidFill>
              </a:rPr>
              <a:t>ACUERDO PLENO CXXXII – AGO.2015</a:t>
            </a:r>
            <a:endParaRPr lang="es-ES" altLang="es-PE" sz="2400" dirty="0">
              <a:solidFill>
                <a:srgbClr val="002060"/>
              </a:solidFill>
            </a:endParaRPr>
          </a:p>
        </p:txBody>
      </p:sp>
    </p:spTree>
    <p:extLst>
      <p:ext uri="{BB962C8B-B14F-4D97-AF65-F5344CB8AC3E}">
        <p14:creationId xmlns:p14="http://schemas.microsoft.com/office/powerpoint/2010/main" val="18605157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44034" name="1 Título"/>
          <p:cNvSpPr>
            <a:spLocks noGrp="1"/>
          </p:cNvSpPr>
          <p:nvPr>
            <p:ph type="title"/>
          </p:nvPr>
        </p:nvSpPr>
        <p:spPr/>
        <p:txBody>
          <a:bodyPr/>
          <a:lstStyle/>
          <a:p>
            <a:pPr eaLnBrk="1" hangingPunct="1"/>
            <a:r>
              <a:rPr lang="es-PE" altLang="es-PE" sz="3200" b="1" i="1">
                <a:solidFill>
                  <a:srgbClr val="C00000"/>
                </a:solidFill>
              </a:rPr>
              <a:t>CALIFICACIÓN DEL EMPLAZAMIENTO AL ESTADO</a:t>
            </a:r>
          </a:p>
        </p:txBody>
      </p:sp>
      <p:sp>
        <p:nvSpPr>
          <p:cNvPr id="44035" name="2 Marcador de contenido"/>
          <p:cNvSpPr>
            <a:spLocks noGrp="1"/>
          </p:cNvSpPr>
          <p:nvPr>
            <p:ph idx="1"/>
          </p:nvPr>
        </p:nvSpPr>
        <p:spPr/>
        <p:txBody>
          <a:bodyPr/>
          <a:lstStyle/>
          <a:p>
            <a:pPr marL="0" indent="0" algn="just">
              <a:buNone/>
            </a:pPr>
            <a:r>
              <a:rPr lang="es-PE" altLang="es-PE" sz="2400" i="1" dirty="0">
                <a:solidFill>
                  <a:schemeClr val="bg1"/>
                </a:solidFill>
              </a:rPr>
              <a:t>Forma parte de la calificación registral la verificación del emplazamiento al inmediato transferente de donde emana el derecho no inscrito y, de no ser un particular o Comunidad Campesina, </a:t>
            </a:r>
            <a:r>
              <a:rPr lang="es-PE" altLang="es-PE" sz="2400" b="1" i="1" dirty="0">
                <a:solidFill>
                  <a:schemeClr val="bg1"/>
                </a:solidFill>
              </a:rPr>
              <a:t>deberá acreditarse el emplazamiento del Estado a través de la SBN</a:t>
            </a:r>
            <a:r>
              <a:rPr lang="es-PE" altLang="es-PE" sz="2400" i="1" dirty="0">
                <a:solidFill>
                  <a:schemeClr val="bg1"/>
                </a:solidFill>
              </a:rPr>
              <a:t>.</a:t>
            </a:r>
          </a:p>
          <a:p>
            <a:pPr marL="0" indent="0" algn="just">
              <a:buNone/>
            </a:pPr>
            <a:r>
              <a:rPr lang="es-PE" altLang="es-PE" sz="2400" i="1" dirty="0">
                <a:solidFill>
                  <a:schemeClr val="bg1"/>
                </a:solidFill>
              </a:rPr>
              <a:t>Ello no implica la contravención de la Directiva 013-2003-SUNARP-SN, sino la verificación del cumplimiento de la normativa que salvaguarda el patrimonio estatal así como el respecto a las garantías constitucionales como el debido proceso.</a:t>
            </a:r>
          </a:p>
          <a:p>
            <a:pPr marL="0" indent="0" algn="just">
              <a:buNone/>
            </a:pPr>
            <a:r>
              <a:rPr lang="es-PE" altLang="es-PE" sz="2400" b="1" dirty="0">
                <a:solidFill>
                  <a:schemeClr val="bg1"/>
                </a:solidFill>
              </a:rPr>
              <a:t>Res. 849-2013</a:t>
            </a:r>
            <a:r>
              <a:rPr lang="es-PE" altLang="es-PE" sz="2400" b="1" dirty="0">
                <a:solidFill>
                  <a:schemeClr val="tx2"/>
                </a:solidFill>
              </a:rPr>
              <a:t>, 1244-2014 y 684-2015-SUNARP-TR-L</a:t>
            </a:r>
          </a:p>
        </p:txBody>
      </p:sp>
    </p:spTree>
    <p:extLst>
      <p:ext uri="{BB962C8B-B14F-4D97-AF65-F5344CB8AC3E}">
        <p14:creationId xmlns:p14="http://schemas.microsoft.com/office/powerpoint/2010/main" val="39520252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52226" name="Rectangle 2"/>
          <p:cNvSpPr>
            <a:spLocks noGrp="1" noChangeArrowheads="1"/>
          </p:cNvSpPr>
          <p:nvPr>
            <p:ph type="title"/>
          </p:nvPr>
        </p:nvSpPr>
        <p:spPr>
          <a:xfrm>
            <a:off x="1981200" y="228600"/>
            <a:ext cx="8229600" cy="1066800"/>
          </a:xfrm>
        </p:spPr>
        <p:txBody>
          <a:bodyPr rtlCol="0">
            <a:normAutofit fontScale="90000"/>
          </a:bodyPr>
          <a:lstStyle/>
          <a:p>
            <a:pPr>
              <a:defRPr/>
            </a:pPr>
            <a:r>
              <a:rPr lang="es-ES_tradnl" sz="3200" b="1">
                <a:solidFill>
                  <a:srgbClr val="002060"/>
                </a:solidFill>
              </a:rPr>
              <a:t/>
            </a:r>
            <a:br>
              <a:rPr lang="es-ES_tradnl" sz="3200" b="1">
                <a:solidFill>
                  <a:srgbClr val="002060"/>
                </a:solidFill>
              </a:rPr>
            </a:br>
            <a:r>
              <a:rPr lang="es-ES_tradnl" sz="3200" b="1" i="1">
                <a:solidFill>
                  <a:srgbClr val="C00000"/>
                </a:solidFill>
              </a:rPr>
              <a:t>OMISIÓN DE DATOS EN EL TÍTULO</a:t>
            </a:r>
            <a:r>
              <a:rPr lang="es-ES_tradnl" sz="3200" b="1">
                <a:solidFill>
                  <a:srgbClr val="002060"/>
                </a:solidFill>
              </a:rPr>
              <a:t/>
            </a:r>
            <a:br>
              <a:rPr lang="es-ES_tradnl" sz="3200" b="1">
                <a:solidFill>
                  <a:srgbClr val="002060"/>
                </a:solidFill>
              </a:rPr>
            </a:br>
            <a:endParaRPr lang="es-ES_tradnl" sz="3200" b="1" i="1">
              <a:solidFill>
                <a:srgbClr val="C00000"/>
              </a:solidFill>
            </a:endParaRPr>
          </a:p>
        </p:txBody>
      </p:sp>
      <p:sp>
        <p:nvSpPr>
          <p:cNvPr id="45059" name="Rectangle 3"/>
          <p:cNvSpPr>
            <a:spLocks noGrp="1" noChangeArrowheads="1"/>
          </p:cNvSpPr>
          <p:nvPr>
            <p:ph idx="1"/>
          </p:nvPr>
        </p:nvSpPr>
        <p:spPr>
          <a:xfrm>
            <a:off x="1981200" y="1173163"/>
            <a:ext cx="8229600" cy="5568950"/>
          </a:xfrm>
        </p:spPr>
        <p:txBody>
          <a:bodyPr/>
          <a:lstStyle/>
          <a:p>
            <a:pPr algn="just" eaLnBrk="1" hangingPunct="1">
              <a:buFont typeface="Wingdings" panose="05000000000000000000" pitchFamily="2" charset="2"/>
              <a:buNone/>
            </a:pPr>
            <a:r>
              <a:rPr lang="es-ES_tradnl" altLang="es-PE" i="1" dirty="0">
                <a:solidFill>
                  <a:schemeClr val="bg1"/>
                </a:solidFill>
              </a:rPr>
              <a:t>Si en el documento judicial o administrativo que da mérito para la inscripción </a:t>
            </a:r>
            <a:r>
              <a:rPr lang="es-ES_tradnl" altLang="es-PE" i="1" u="sng" dirty="0">
                <a:solidFill>
                  <a:schemeClr val="bg1"/>
                </a:solidFill>
              </a:rPr>
              <a:t>se ha omitido algún dato que deba constar en el asiento</a:t>
            </a:r>
            <a:r>
              <a:rPr lang="es-ES_tradnl" altLang="es-PE" i="1" dirty="0">
                <a:solidFill>
                  <a:schemeClr val="bg1"/>
                </a:solidFill>
              </a:rPr>
              <a:t>, dicha omisión puede ser subsanada con la presentación de documentos complementarios, tales como el DNI, partida de matrimonio, partida de defunción, declaración jurada o carnet de extranjería, entre otros, sin requerirse resolución aclaratoria.</a:t>
            </a:r>
          </a:p>
          <a:p>
            <a:pPr algn="just" eaLnBrk="1" hangingPunct="1">
              <a:buFont typeface="Wingdings" panose="05000000000000000000" pitchFamily="2" charset="2"/>
              <a:buNone/>
            </a:pPr>
            <a:endParaRPr lang="es-ES_tradnl" altLang="es-PE" b="1" dirty="0">
              <a:solidFill>
                <a:srgbClr val="002060"/>
              </a:solidFill>
            </a:endParaRPr>
          </a:p>
          <a:p>
            <a:pPr algn="just" eaLnBrk="1" hangingPunct="1">
              <a:buFont typeface="Wingdings" panose="05000000000000000000" pitchFamily="2" charset="2"/>
              <a:buNone/>
            </a:pPr>
            <a:r>
              <a:rPr lang="es-ES_tradnl" altLang="es-PE" b="1" dirty="0">
                <a:solidFill>
                  <a:srgbClr val="002060"/>
                </a:solidFill>
              </a:rPr>
              <a:t>Precedente Vinculante- L PLENO – agosto 2009</a:t>
            </a:r>
          </a:p>
        </p:txBody>
      </p:sp>
    </p:spTree>
    <p:extLst>
      <p:ext uri="{BB962C8B-B14F-4D97-AF65-F5344CB8AC3E}">
        <p14:creationId xmlns:p14="http://schemas.microsoft.com/office/powerpoint/2010/main" val="22784380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165890" name="Rectangle 2"/>
          <p:cNvSpPr>
            <a:spLocks noGrp="1" noChangeArrowheads="1"/>
          </p:cNvSpPr>
          <p:nvPr>
            <p:ph type="title"/>
          </p:nvPr>
        </p:nvSpPr>
        <p:spPr>
          <a:xfrm>
            <a:off x="1905000" y="381000"/>
            <a:ext cx="8305800" cy="838200"/>
          </a:xfrm>
        </p:spPr>
        <p:txBody>
          <a:bodyPr rtlCol="0">
            <a:normAutofit fontScale="90000"/>
          </a:bodyPr>
          <a:lstStyle/>
          <a:p>
            <a:pPr>
              <a:defRPr/>
            </a:pPr>
            <a:r>
              <a:rPr lang="es-ES_tradnl" sz="3200" b="1" i="1" dirty="0">
                <a:solidFill>
                  <a:srgbClr val="C00000"/>
                </a:solidFill>
              </a:rPr>
              <a:t>¿SON GANANCIALES LOS BIENES ADQUIRIDOS POR PRESCRIPCIÓN?</a:t>
            </a:r>
            <a:endParaRPr lang="es-ES_tradnl" sz="3600" b="1" i="1" dirty="0">
              <a:solidFill>
                <a:srgbClr val="C00000"/>
              </a:solidFill>
            </a:endParaRPr>
          </a:p>
        </p:txBody>
      </p:sp>
      <p:sp>
        <p:nvSpPr>
          <p:cNvPr id="165891" name="Rectangle 3"/>
          <p:cNvSpPr>
            <a:spLocks noGrp="1" noChangeArrowheads="1"/>
          </p:cNvSpPr>
          <p:nvPr>
            <p:ph idx="1"/>
          </p:nvPr>
        </p:nvSpPr>
        <p:spPr>
          <a:xfrm>
            <a:off x="1981200" y="1447800"/>
            <a:ext cx="8229600" cy="5105400"/>
          </a:xfrm>
        </p:spPr>
        <p:txBody>
          <a:bodyPr rtlCol="0">
            <a:normAutofit/>
          </a:bodyPr>
          <a:lstStyle/>
          <a:p>
            <a:pPr marL="0" indent="0" algn="just">
              <a:buNone/>
              <a:defRPr/>
            </a:pPr>
            <a:r>
              <a:rPr lang="es-ES_tradnl" b="1" dirty="0">
                <a:solidFill>
                  <a:srgbClr val="002060"/>
                </a:solidFill>
              </a:rPr>
              <a:t>Art. 310º CC.-</a:t>
            </a:r>
            <a:r>
              <a:rPr lang="es-ES_tradnl" dirty="0"/>
              <a:t> </a:t>
            </a:r>
            <a:r>
              <a:rPr lang="es-ES_tradnl" dirty="0">
                <a:solidFill>
                  <a:schemeClr val="bg1"/>
                </a:solidFill>
              </a:rPr>
              <a:t>Son bienes sociales </a:t>
            </a:r>
            <a:r>
              <a:rPr lang="es-ES_tradnl" i="1" dirty="0">
                <a:solidFill>
                  <a:schemeClr val="bg1"/>
                </a:solidFill>
              </a:rPr>
              <a:t>todos los no comprendidos en el artículo 302 (...</a:t>
            </a:r>
            <a:r>
              <a:rPr lang="es-ES_tradnl" i="1" dirty="0"/>
              <a:t>).</a:t>
            </a:r>
          </a:p>
          <a:p>
            <a:pPr marL="0" indent="0" algn="just">
              <a:buNone/>
              <a:defRPr/>
            </a:pPr>
            <a:r>
              <a:rPr lang="es-ES_tradnl" b="1" dirty="0">
                <a:solidFill>
                  <a:srgbClr val="002060"/>
                </a:solidFill>
              </a:rPr>
              <a:t>Art. 302º CC.-</a:t>
            </a:r>
            <a:r>
              <a:rPr lang="es-ES_tradnl" dirty="0"/>
              <a:t> </a:t>
            </a:r>
            <a:r>
              <a:rPr lang="es-ES_tradnl" dirty="0">
                <a:solidFill>
                  <a:schemeClr val="bg1"/>
                </a:solidFill>
              </a:rPr>
              <a:t>Son bienes propios de cada cónyuge: 3. Los que adquiera durante la vigencia del régimen </a:t>
            </a:r>
            <a:r>
              <a:rPr lang="es-ES_tradnl" i="1" dirty="0">
                <a:solidFill>
                  <a:schemeClr val="bg1"/>
                </a:solidFill>
              </a:rPr>
              <a:t>a título gratuito</a:t>
            </a:r>
            <a:r>
              <a:rPr lang="es-ES_tradnl" dirty="0">
                <a:solidFill>
                  <a:schemeClr val="bg1"/>
                </a:solidFill>
              </a:rPr>
              <a:t>.</a:t>
            </a:r>
          </a:p>
          <a:p>
            <a:pPr marL="0" indent="0" algn="just">
              <a:buNone/>
              <a:defRPr/>
            </a:pPr>
            <a:r>
              <a:rPr lang="es-ES_tradnl" dirty="0">
                <a:solidFill>
                  <a:schemeClr val="bg1"/>
                </a:solidFill>
              </a:rPr>
              <a:t>(Sin contraprestación).</a:t>
            </a:r>
          </a:p>
          <a:p>
            <a:pPr marL="274320" indent="-274320" algn="just">
              <a:buFont typeface="Wingdings" pitchFamily="2" charset="2"/>
              <a:buChar char="n"/>
              <a:defRPr/>
            </a:pPr>
            <a:endParaRPr lang="es-ES_tradnl" dirty="0"/>
          </a:p>
          <a:p>
            <a:pPr marL="0" indent="0" algn="just">
              <a:buNone/>
              <a:defRPr/>
            </a:pPr>
            <a:r>
              <a:rPr lang="es-ES_tradnl" b="1" dirty="0">
                <a:solidFill>
                  <a:srgbClr val="002060"/>
                </a:solidFill>
              </a:rPr>
              <a:t>Normativa especial de excepción: </a:t>
            </a:r>
            <a:r>
              <a:rPr lang="es-ES_tradnl" dirty="0" err="1">
                <a:solidFill>
                  <a:srgbClr val="002060"/>
                </a:solidFill>
              </a:rPr>
              <a:t>D.Leg</a:t>
            </a:r>
            <a:r>
              <a:rPr lang="es-ES_tradnl" dirty="0">
                <a:solidFill>
                  <a:srgbClr val="002060"/>
                </a:solidFill>
              </a:rPr>
              <a:t> 667 y D.S. 013-99-MTC (consideraron la adquisición por prescripción como adquisición a título gratuito).</a:t>
            </a:r>
            <a:endParaRPr lang="es-ES_tradnl" i="1" dirty="0">
              <a:solidFill>
                <a:srgbClr val="002060"/>
              </a:solidFill>
            </a:endParaRPr>
          </a:p>
          <a:p>
            <a:pPr marL="274320" indent="-274320">
              <a:buFont typeface="Wingdings" pitchFamily="2" charset="2"/>
              <a:buChar char="n"/>
              <a:defRPr/>
            </a:pPr>
            <a:endParaRPr lang="es-ES_tradnl" b="1" dirty="0" smtClean="0">
              <a:solidFill>
                <a:srgbClr val="002060"/>
              </a:solidFill>
            </a:endParaRPr>
          </a:p>
        </p:txBody>
      </p:sp>
    </p:spTree>
    <p:extLst>
      <p:ext uri="{BB962C8B-B14F-4D97-AF65-F5344CB8AC3E}">
        <p14:creationId xmlns:p14="http://schemas.microsoft.com/office/powerpoint/2010/main" val="3998763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PE"/>
          </a:p>
        </p:txBody>
      </p:sp>
      <p:sp>
        <p:nvSpPr>
          <p:cNvPr id="3" name="Marcador de contenido 2"/>
          <p:cNvSpPr>
            <a:spLocks noGrp="1"/>
          </p:cNvSpPr>
          <p:nvPr>
            <p:ph idx="1"/>
          </p:nvPr>
        </p:nvSpPr>
        <p:spPr/>
        <p:txBody>
          <a:bodyPr/>
          <a:lstStyle/>
          <a:p>
            <a:endParaRPr lang="es-PE"/>
          </a:p>
        </p:txBody>
      </p:sp>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p:cNvSpPr txBox="1"/>
          <p:nvPr/>
        </p:nvSpPr>
        <p:spPr>
          <a:xfrm>
            <a:off x="1893194" y="1027906"/>
            <a:ext cx="7997781" cy="584775"/>
          </a:xfrm>
          <a:prstGeom prst="rect">
            <a:avLst/>
          </a:prstGeom>
          <a:noFill/>
        </p:spPr>
        <p:txBody>
          <a:bodyPr wrap="square" rtlCol="0">
            <a:spAutoFit/>
          </a:bodyPr>
          <a:lstStyle/>
          <a:p>
            <a:pPr algn="ctr"/>
            <a:r>
              <a:rPr lang="es-PE" sz="3200" b="1" dirty="0" smtClean="0">
                <a:solidFill>
                  <a:schemeClr val="bg1"/>
                </a:solidFill>
              </a:rPr>
              <a:t>Heterónomo- Prescripción Adquisitiva</a:t>
            </a:r>
            <a:endParaRPr lang="es-PE" sz="3200" b="1" dirty="0">
              <a:solidFill>
                <a:schemeClr val="bg1"/>
              </a:solidFill>
            </a:endParaRPr>
          </a:p>
        </p:txBody>
      </p:sp>
      <p:sp>
        <p:nvSpPr>
          <p:cNvPr id="6" name="CuadroTexto 5"/>
          <p:cNvSpPr txBox="1"/>
          <p:nvPr/>
        </p:nvSpPr>
        <p:spPr>
          <a:xfrm>
            <a:off x="1378039" y="2369713"/>
            <a:ext cx="9324305" cy="1938992"/>
          </a:xfrm>
          <a:prstGeom prst="rect">
            <a:avLst/>
          </a:prstGeom>
          <a:noFill/>
        </p:spPr>
        <p:txBody>
          <a:bodyPr wrap="square" rtlCol="0">
            <a:spAutoFit/>
          </a:bodyPr>
          <a:lstStyle/>
          <a:p>
            <a:pPr algn="just"/>
            <a:r>
              <a:rPr lang="es-PE" sz="2400" b="1" dirty="0">
                <a:solidFill>
                  <a:schemeClr val="bg1"/>
                </a:solidFill>
              </a:rPr>
              <a:t>Prescripción adquisitiva Artículo 950º.- La propiedad inmueble se adquiere por prescripción mediante la posesión continua, pacífica y pública como propietario durante diez años. </a:t>
            </a:r>
            <a:endParaRPr lang="es-PE" sz="2400" b="1" dirty="0" smtClean="0">
              <a:solidFill>
                <a:schemeClr val="bg1"/>
              </a:solidFill>
            </a:endParaRPr>
          </a:p>
          <a:p>
            <a:pPr algn="just"/>
            <a:endParaRPr lang="es-PE" sz="2400" b="1" dirty="0">
              <a:solidFill>
                <a:schemeClr val="bg1"/>
              </a:solidFill>
            </a:endParaRPr>
          </a:p>
          <a:p>
            <a:pPr algn="just"/>
            <a:r>
              <a:rPr lang="es-PE" sz="2400" b="1" dirty="0" smtClean="0">
                <a:solidFill>
                  <a:schemeClr val="bg1"/>
                </a:solidFill>
              </a:rPr>
              <a:t>Se </a:t>
            </a:r>
            <a:r>
              <a:rPr lang="es-PE" sz="2400" b="1" dirty="0">
                <a:solidFill>
                  <a:schemeClr val="bg1"/>
                </a:solidFill>
              </a:rPr>
              <a:t>adquiere a los cinco años cuando median justo título y buena fe.</a:t>
            </a:r>
          </a:p>
        </p:txBody>
      </p:sp>
    </p:spTree>
    <p:extLst>
      <p:ext uri="{BB962C8B-B14F-4D97-AF65-F5344CB8AC3E}">
        <p14:creationId xmlns:p14="http://schemas.microsoft.com/office/powerpoint/2010/main" val="39305735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42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49154" name="1 Título"/>
          <p:cNvSpPr>
            <a:spLocks noGrp="1"/>
          </p:cNvSpPr>
          <p:nvPr>
            <p:ph type="title"/>
          </p:nvPr>
        </p:nvSpPr>
        <p:spPr>
          <a:xfrm>
            <a:off x="1981200" y="669926"/>
            <a:ext cx="8229600" cy="887413"/>
          </a:xfrm>
        </p:spPr>
        <p:txBody>
          <a:bodyPr>
            <a:normAutofit fontScale="90000"/>
          </a:bodyPr>
          <a:lstStyle/>
          <a:p>
            <a:pPr eaLnBrk="1" hangingPunct="1"/>
            <a:r>
              <a:rPr lang="es-PE" altLang="es-PE" sz="2800" b="1" i="1">
                <a:solidFill>
                  <a:srgbClr val="C00000"/>
                </a:solidFill>
              </a:rPr>
              <a:t>CARÁCTER SOCIAL DEL BIEN ADQUIRIDO POR PRESCRIPCIÓN POR UNO SOLO DE LOS CÓNYUGES</a:t>
            </a:r>
            <a:r>
              <a:rPr lang="es-PE" altLang="es-PE" sz="2800" b="1">
                <a:solidFill>
                  <a:srgbClr val="002060"/>
                </a:solidFill>
              </a:rPr>
              <a:t/>
            </a:r>
            <a:br>
              <a:rPr lang="es-PE" altLang="es-PE" sz="2800" b="1">
                <a:solidFill>
                  <a:srgbClr val="002060"/>
                </a:solidFill>
              </a:rPr>
            </a:br>
            <a:endParaRPr lang="es-PE" altLang="es-PE" sz="2800" b="1" i="1">
              <a:solidFill>
                <a:srgbClr val="C00000"/>
              </a:solidFill>
            </a:endParaRPr>
          </a:p>
        </p:txBody>
      </p:sp>
      <p:sp>
        <p:nvSpPr>
          <p:cNvPr id="49155" name="2 Marcador de contenido"/>
          <p:cNvSpPr>
            <a:spLocks noGrp="1"/>
          </p:cNvSpPr>
          <p:nvPr>
            <p:ph idx="1"/>
          </p:nvPr>
        </p:nvSpPr>
        <p:spPr>
          <a:xfrm>
            <a:off x="1981200" y="1843089"/>
            <a:ext cx="8229600" cy="4899025"/>
          </a:xfrm>
        </p:spPr>
        <p:txBody>
          <a:bodyPr/>
          <a:lstStyle/>
          <a:p>
            <a:pPr algn="just" eaLnBrk="1" hangingPunct="1">
              <a:buFont typeface="Wingdings" panose="05000000000000000000" pitchFamily="2" charset="2"/>
              <a:buNone/>
            </a:pPr>
            <a:r>
              <a:rPr lang="es-PE" altLang="es-PE" i="1" dirty="0" smtClean="0">
                <a:solidFill>
                  <a:schemeClr val="bg1"/>
                </a:solidFill>
              </a:rPr>
              <a:t>Los bienes adquiridos por prescripción adquisitiva durante la vigencia de la sociedad de gananciales se presumen sociales.</a:t>
            </a:r>
          </a:p>
          <a:p>
            <a:pPr algn="just" eaLnBrk="1" hangingPunct="1">
              <a:buFont typeface="Wingdings" panose="05000000000000000000" pitchFamily="2" charset="2"/>
              <a:buNone/>
            </a:pPr>
            <a:endParaRPr lang="es-PE" altLang="es-PE" i="1" dirty="0" smtClean="0"/>
          </a:p>
          <a:p>
            <a:pPr algn="just" eaLnBrk="1" hangingPunct="1">
              <a:buFont typeface="Wingdings" panose="05000000000000000000" pitchFamily="2" charset="2"/>
              <a:buNone/>
            </a:pPr>
            <a:r>
              <a:rPr lang="es-PE" altLang="es-PE" b="1" dirty="0" smtClean="0">
                <a:solidFill>
                  <a:srgbClr val="002060"/>
                </a:solidFill>
              </a:rPr>
              <a:t>Precedente Vinculante - XLVI PLENO – E. P. 15/4/2009</a:t>
            </a:r>
          </a:p>
        </p:txBody>
      </p:sp>
    </p:spTree>
    <p:extLst>
      <p:ext uri="{BB962C8B-B14F-4D97-AF65-F5344CB8AC3E}">
        <p14:creationId xmlns:p14="http://schemas.microsoft.com/office/powerpoint/2010/main" val="31922886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51202" name="Título 1"/>
          <p:cNvSpPr>
            <a:spLocks noGrp="1"/>
          </p:cNvSpPr>
          <p:nvPr>
            <p:ph type="title"/>
          </p:nvPr>
        </p:nvSpPr>
        <p:spPr/>
        <p:txBody>
          <a:bodyPr/>
          <a:lstStyle/>
          <a:p>
            <a:r>
              <a:rPr lang="es-PE" altLang="es-PE" sz="3200" b="1" i="1">
                <a:solidFill>
                  <a:srgbClr val="C00000"/>
                </a:solidFill>
              </a:rPr>
              <a:t>COMPETENCIA PARA DETERMINAR CALIDAD DEL BIEN</a:t>
            </a:r>
          </a:p>
        </p:txBody>
      </p:sp>
      <p:sp>
        <p:nvSpPr>
          <p:cNvPr id="51203" name="Marcador de contenido 2"/>
          <p:cNvSpPr>
            <a:spLocks noGrp="1"/>
          </p:cNvSpPr>
          <p:nvPr>
            <p:ph idx="1"/>
          </p:nvPr>
        </p:nvSpPr>
        <p:spPr/>
        <p:txBody>
          <a:bodyPr/>
          <a:lstStyle/>
          <a:p>
            <a:pPr marL="0" indent="0" algn="just">
              <a:buNone/>
            </a:pPr>
            <a:r>
              <a:rPr lang="es-PE" altLang="es-PE" b="1" dirty="0">
                <a:solidFill>
                  <a:srgbClr val="002060"/>
                </a:solidFill>
              </a:rPr>
              <a:t>CALIDAD DEL BIEN ADQUIRIDO POR PRESCRIPCIÓN</a:t>
            </a:r>
          </a:p>
          <a:p>
            <a:pPr marL="0" indent="0" algn="just">
              <a:buNone/>
            </a:pPr>
            <a:r>
              <a:rPr lang="es-PE" altLang="es-PE" dirty="0">
                <a:solidFill>
                  <a:schemeClr val="bg1"/>
                </a:solidFill>
              </a:rPr>
              <a:t>Los bienes adquiridos por prescripción adquisitiva durante la vigencia de la sociedad de gananciales se presumen sociales. Sin embargo, dicha presunción de </a:t>
            </a:r>
            <a:r>
              <a:rPr lang="es-PE" altLang="es-PE" dirty="0" err="1">
                <a:solidFill>
                  <a:schemeClr val="bg1"/>
                </a:solidFill>
              </a:rPr>
              <a:t>ganancialidad</a:t>
            </a:r>
            <a:r>
              <a:rPr lang="es-PE" altLang="es-PE" dirty="0">
                <a:solidFill>
                  <a:schemeClr val="bg1"/>
                </a:solidFill>
              </a:rPr>
              <a:t> puede quedar desvirtuada si el notario competente verifica que la propiedad del predio le corresponde a uno sólo de los cónyuges.</a:t>
            </a:r>
          </a:p>
          <a:p>
            <a:pPr marL="0" indent="0" algn="just">
              <a:buNone/>
            </a:pPr>
            <a:endParaRPr lang="es-PE" altLang="es-PE" dirty="0">
              <a:solidFill>
                <a:srgbClr val="002060"/>
              </a:solidFill>
            </a:endParaRPr>
          </a:p>
          <a:p>
            <a:pPr marL="0" indent="0" algn="just">
              <a:buNone/>
            </a:pPr>
            <a:r>
              <a:rPr lang="es-PE" altLang="es-PE" dirty="0">
                <a:solidFill>
                  <a:srgbClr val="002060"/>
                </a:solidFill>
              </a:rPr>
              <a:t>Res. 744-2016-SUNARP-TR-A</a:t>
            </a:r>
          </a:p>
        </p:txBody>
      </p:sp>
    </p:spTree>
    <p:extLst>
      <p:ext uri="{BB962C8B-B14F-4D97-AF65-F5344CB8AC3E}">
        <p14:creationId xmlns:p14="http://schemas.microsoft.com/office/powerpoint/2010/main" val="11613696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55298" name="1 Título"/>
          <p:cNvSpPr>
            <a:spLocks noGrp="1"/>
          </p:cNvSpPr>
          <p:nvPr>
            <p:ph type="title"/>
          </p:nvPr>
        </p:nvSpPr>
        <p:spPr>
          <a:xfrm>
            <a:off x="1981200" y="381001"/>
            <a:ext cx="8229600" cy="815975"/>
          </a:xfrm>
        </p:spPr>
        <p:txBody>
          <a:bodyPr rtlCol="0">
            <a:normAutofit fontScale="90000"/>
          </a:bodyPr>
          <a:lstStyle/>
          <a:p>
            <a:pPr>
              <a:defRPr/>
            </a:pPr>
            <a:r>
              <a:rPr lang="es-PE" sz="2800" b="1" i="1" dirty="0">
                <a:solidFill>
                  <a:srgbClr val="C00000"/>
                </a:solidFill>
              </a:rPr>
              <a:t/>
            </a:r>
            <a:br>
              <a:rPr lang="es-PE" sz="2800" b="1" i="1" dirty="0">
                <a:solidFill>
                  <a:srgbClr val="C00000"/>
                </a:solidFill>
              </a:rPr>
            </a:br>
            <a:r>
              <a:rPr lang="es-PE" sz="3600" b="1" i="1" dirty="0">
                <a:solidFill>
                  <a:srgbClr val="C00000"/>
                </a:solidFill>
              </a:rPr>
              <a:t>IMPROCEDENCIA DE RECTIFICACIÓN DE CALIDAD DEL BIEN</a:t>
            </a:r>
            <a:br>
              <a:rPr lang="es-PE" sz="3600" b="1" i="1" dirty="0">
                <a:solidFill>
                  <a:srgbClr val="C00000"/>
                </a:solidFill>
              </a:rPr>
            </a:br>
            <a:endParaRPr lang="es-PE" sz="3600" b="1" i="1" dirty="0">
              <a:solidFill>
                <a:srgbClr val="C00000"/>
              </a:solidFill>
            </a:endParaRPr>
          </a:p>
        </p:txBody>
      </p:sp>
      <p:sp>
        <p:nvSpPr>
          <p:cNvPr id="52227" name="2 Marcador de contenido"/>
          <p:cNvSpPr>
            <a:spLocks noGrp="1"/>
          </p:cNvSpPr>
          <p:nvPr>
            <p:ph idx="1"/>
          </p:nvPr>
        </p:nvSpPr>
        <p:spPr>
          <a:xfrm>
            <a:off x="1981200" y="1698626"/>
            <a:ext cx="8229600" cy="4899025"/>
          </a:xfrm>
        </p:spPr>
        <p:txBody>
          <a:bodyPr/>
          <a:lstStyle/>
          <a:p>
            <a:pPr algn="just" eaLnBrk="1" hangingPunct="1">
              <a:buFont typeface="Wingdings" panose="05000000000000000000" pitchFamily="2" charset="2"/>
              <a:buNone/>
            </a:pPr>
            <a:r>
              <a:rPr lang="es-PE" altLang="es-PE" i="1" dirty="0">
                <a:solidFill>
                  <a:schemeClr val="bg1"/>
                </a:solidFill>
              </a:rPr>
              <a:t>No procede que en sede registral se rectifique la calidad de un bien cuando éste ha sido adquirido a título gratuito, conforme a las disposiciones contenidas en el D.S. 013-99-MTC, ya que corresponde a COFOPRI valorar si un predio tiene la calidad de propio, no obstante la condición de casado del adjudicatario.</a:t>
            </a:r>
          </a:p>
          <a:p>
            <a:pPr algn="just" eaLnBrk="1" hangingPunct="1">
              <a:buFont typeface="Wingdings" panose="05000000000000000000" pitchFamily="2" charset="2"/>
              <a:buNone/>
            </a:pPr>
            <a:endParaRPr lang="es-PE" altLang="es-PE" b="1" dirty="0">
              <a:solidFill>
                <a:schemeClr val="bg1"/>
              </a:solidFill>
            </a:endParaRPr>
          </a:p>
          <a:p>
            <a:pPr algn="just" eaLnBrk="1" hangingPunct="1">
              <a:buFont typeface="Wingdings" panose="05000000000000000000" pitchFamily="2" charset="2"/>
              <a:buNone/>
            </a:pPr>
            <a:r>
              <a:rPr lang="es-PE" altLang="es-PE" b="1" dirty="0">
                <a:solidFill>
                  <a:srgbClr val="002060"/>
                </a:solidFill>
              </a:rPr>
              <a:t>Precedente vinculante - L PLENO – agosto 2009</a:t>
            </a:r>
          </a:p>
        </p:txBody>
      </p:sp>
    </p:spTree>
    <p:extLst>
      <p:ext uri="{BB962C8B-B14F-4D97-AF65-F5344CB8AC3E}">
        <p14:creationId xmlns:p14="http://schemas.microsoft.com/office/powerpoint/2010/main" val="7428711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54274" name="Título 1"/>
          <p:cNvSpPr>
            <a:spLocks noGrp="1"/>
          </p:cNvSpPr>
          <p:nvPr>
            <p:ph type="title"/>
          </p:nvPr>
        </p:nvSpPr>
        <p:spPr/>
        <p:txBody>
          <a:bodyPr/>
          <a:lstStyle/>
          <a:p>
            <a:r>
              <a:rPr lang="es-PE" altLang="es-PE" sz="3200" b="1" i="1">
                <a:solidFill>
                  <a:srgbClr val="C00000"/>
                </a:solidFill>
              </a:rPr>
              <a:t>PROCEDENCIA DE RECTIFICACIÓN DE ESCRITURA PÚBLICA</a:t>
            </a:r>
          </a:p>
        </p:txBody>
      </p:sp>
      <p:sp>
        <p:nvSpPr>
          <p:cNvPr id="54275" name="Marcador de contenido 2"/>
          <p:cNvSpPr>
            <a:spLocks noGrp="1"/>
          </p:cNvSpPr>
          <p:nvPr>
            <p:ph idx="1"/>
          </p:nvPr>
        </p:nvSpPr>
        <p:spPr/>
        <p:txBody>
          <a:bodyPr/>
          <a:lstStyle/>
          <a:p>
            <a:pPr marL="0" indent="0" algn="just">
              <a:buNone/>
            </a:pPr>
            <a:r>
              <a:rPr lang="es-PE" altLang="es-PE" sz="2600" b="1" dirty="0">
                <a:solidFill>
                  <a:srgbClr val="002060"/>
                </a:solidFill>
              </a:rPr>
              <a:t>ACLARACIÓN O RECTIFICACIÓN DE ESCRITURA PÚBLICA EN LOS PROCEDIMIENTOS DE PRESCRIPCIÓN ADQUISITIVA DE DOMINIO</a:t>
            </a:r>
          </a:p>
          <a:p>
            <a:pPr marL="0" indent="0" algn="just">
              <a:buNone/>
            </a:pPr>
            <a:r>
              <a:rPr lang="es-PE" altLang="es-PE" sz="2600" dirty="0">
                <a:solidFill>
                  <a:schemeClr val="bg1"/>
                </a:solidFill>
              </a:rPr>
              <a:t>La aclaración o rectificación de una escritura pública de prescripción adquisitiva de dominio, puede ser efectuada mediante un nuevo instrumento otorgado por el notario a cargo del trámite, siempre que contenga constancia que se han cumplido los plazos a que se refiere en art. 5 inc. f) de la Ley 27333 y conste la declaración notarial de adquisición de la propiedad por prescripción.</a:t>
            </a:r>
          </a:p>
          <a:p>
            <a:pPr marL="0" indent="0" algn="just">
              <a:buNone/>
            </a:pPr>
            <a:r>
              <a:rPr lang="es-PE" altLang="es-PE" sz="2600" dirty="0">
                <a:solidFill>
                  <a:srgbClr val="002060"/>
                </a:solidFill>
              </a:rPr>
              <a:t>Res. 646-2019-SUNARP-TR-L</a:t>
            </a:r>
          </a:p>
        </p:txBody>
      </p:sp>
    </p:spTree>
    <p:extLst>
      <p:ext uri="{BB962C8B-B14F-4D97-AF65-F5344CB8AC3E}">
        <p14:creationId xmlns:p14="http://schemas.microsoft.com/office/powerpoint/2010/main" val="25446227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55298" name="Título 1"/>
          <p:cNvSpPr>
            <a:spLocks noGrp="1"/>
          </p:cNvSpPr>
          <p:nvPr>
            <p:ph type="title"/>
          </p:nvPr>
        </p:nvSpPr>
        <p:spPr/>
        <p:txBody>
          <a:bodyPr/>
          <a:lstStyle/>
          <a:p>
            <a:r>
              <a:rPr lang="es-PE" altLang="es-PE" sz="3200" b="1" i="1">
                <a:solidFill>
                  <a:srgbClr val="C00000"/>
                </a:solidFill>
              </a:rPr>
              <a:t>PROCEDENCIA DE RECTIFICACIÓN DE ESCRITURA PÚBLICA</a:t>
            </a:r>
          </a:p>
        </p:txBody>
      </p:sp>
      <p:sp>
        <p:nvSpPr>
          <p:cNvPr id="55299" name="Marcador de contenido 2"/>
          <p:cNvSpPr>
            <a:spLocks noGrp="1"/>
          </p:cNvSpPr>
          <p:nvPr>
            <p:ph idx="1"/>
          </p:nvPr>
        </p:nvSpPr>
        <p:spPr/>
        <p:txBody>
          <a:bodyPr/>
          <a:lstStyle/>
          <a:p>
            <a:pPr marL="0" indent="0" algn="just">
              <a:buNone/>
            </a:pPr>
            <a:r>
              <a:rPr lang="es-PE" altLang="es-PE" sz="2400" b="1" dirty="0">
                <a:solidFill>
                  <a:srgbClr val="002060"/>
                </a:solidFill>
              </a:rPr>
              <a:t>OMISIÓN EN EL EMPLAZAMIENTO DEL TITULAR REGISTRAL EN LOS PROCEDIMIENTOS DE PRESCRIPCIÓN ADQUISITIVA NOTARIAL</a:t>
            </a:r>
          </a:p>
          <a:p>
            <a:pPr marL="0" indent="0" algn="just">
              <a:buNone/>
            </a:pPr>
            <a:r>
              <a:rPr lang="es-PE" altLang="es-PE" sz="2400" dirty="0">
                <a:solidFill>
                  <a:schemeClr val="bg1"/>
                </a:solidFill>
              </a:rPr>
              <a:t>La omisión en el emplazamiento del titular registral en los procedimientos de prescripción adquisitiva tramitado en sede notarial constituye un defecto susceptible de ser subsanado mediante escritura pública aclaratoria, no requiriéndose que dicho instrumento preexiste al asiento de presentación del título siempre que se deje constancia que se han cumplido los plazos a que se refiere el art. 5 inc. F) de la Ley 27333.</a:t>
            </a:r>
          </a:p>
          <a:p>
            <a:pPr marL="0" indent="0" algn="just">
              <a:buNone/>
            </a:pPr>
            <a:r>
              <a:rPr lang="es-PE" altLang="es-PE" sz="2400" dirty="0">
                <a:solidFill>
                  <a:schemeClr val="bg1"/>
                </a:solidFill>
              </a:rPr>
              <a:t>Res. 704-2016-SUNARP-TR-L</a:t>
            </a:r>
          </a:p>
        </p:txBody>
      </p:sp>
    </p:spTree>
    <p:extLst>
      <p:ext uri="{BB962C8B-B14F-4D97-AF65-F5344CB8AC3E}">
        <p14:creationId xmlns:p14="http://schemas.microsoft.com/office/powerpoint/2010/main" val="36401053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56322" name="Título 1"/>
          <p:cNvSpPr>
            <a:spLocks noGrp="1"/>
          </p:cNvSpPr>
          <p:nvPr>
            <p:ph type="title"/>
          </p:nvPr>
        </p:nvSpPr>
        <p:spPr/>
        <p:txBody>
          <a:bodyPr/>
          <a:lstStyle/>
          <a:p>
            <a:r>
              <a:rPr lang="es-PE" altLang="es-PE" sz="3200" b="1" i="1">
                <a:solidFill>
                  <a:srgbClr val="C00000"/>
                </a:solidFill>
              </a:rPr>
              <a:t>PROCEDENCIA DE ACLARACIÓN DE ESCRITURA PÚBLICA</a:t>
            </a:r>
          </a:p>
        </p:txBody>
      </p:sp>
      <p:sp>
        <p:nvSpPr>
          <p:cNvPr id="56323" name="Marcador de contenido 2"/>
          <p:cNvSpPr>
            <a:spLocks noGrp="1"/>
          </p:cNvSpPr>
          <p:nvPr>
            <p:ph idx="1"/>
          </p:nvPr>
        </p:nvSpPr>
        <p:spPr/>
        <p:txBody>
          <a:bodyPr/>
          <a:lstStyle/>
          <a:p>
            <a:pPr marL="0" indent="0" algn="just">
              <a:buNone/>
            </a:pPr>
            <a:r>
              <a:rPr lang="es-PE" altLang="es-PE" sz="2600" b="1" dirty="0">
                <a:solidFill>
                  <a:srgbClr val="002060"/>
                </a:solidFill>
              </a:rPr>
              <a:t>ACLARACIÓN DE COLINDANCIAS DE PREDIOS MATERIA DE PRESCRIPCIÓN ADQUISITIVA DE DOMINIO NOTARIAL</a:t>
            </a:r>
          </a:p>
          <a:p>
            <a:pPr marL="0" indent="0" algn="just">
              <a:buNone/>
            </a:pPr>
            <a:r>
              <a:rPr lang="es-PE" altLang="es-PE" sz="2600" dirty="0">
                <a:solidFill>
                  <a:schemeClr val="bg1"/>
                </a:solidFill>
              </a:rPr>
              <a:t>La aclaración de las colindancias de un predio materia de prescripción adquisitiva de dominio notarial, así como del área remanente, constituyen defectos susceptibles de ser subsanados mediante escritura pública aclaratoria, no requiriéndose que dicho instrumento preexista al asiento de presentación del título.</a:t>
            </a:r>
          </a:p>
          <a:p>
            <a:pPr marL="0" indent="0" algn="just">
              <a:buNone/>
            </a:pPr>
            <a:endParaRPr lang="es-PE" altLang="es-PE" sz="2600" dirty="0">
              <a:solidFill>
                <a:srgbClr val="002060"/>
              </a:solidFill>
            </a:endParaRPr>
          </a:p>
          <a:p>
            <a:pPr marL="0" indent="0" algn="just">
              <a:buNone/>
            </a:pPr>
            <a:r>
              <a:rPr lang="es-PE" altLang="es-PE" sz="2600" dirty="0">
                <a:solidFill>
                  <a:srgbClr val="002060"/>
                </a:solidFill>
              </a:rPr>
              <a:t>Res. 1560-2016-SUNARP-TR-L</a:t>
            </a:r>
          </a:p>
        </p:txBody>
      </p:sp>
    </p:spTree>
    <p:extLst>
      <p:ext uri="{BB962C8B-B14F-4D97-AF65-F5344CB8AC3E}">
        <p14:creationId xmlns:p14="http://schemas.microsoft.com/office/powerpoint/2010/main" val="38831837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167938" name="Rectangle 2"/>
          <p:cNvSpPr>
            <a:spLocks noGrp="1" noChangeArrowheads="1"/>
          </p:cNvSpPr>
          <p:nvPr>
            <p:ph type="title"/>
          </p:nvPr>
        </p:nvSpPr>
        <p:spPr>
          <a:xfrm>
            <a:off x="1981200" y="533400"/>
            <a:ext cx="8229600" cy="838200"/>
          </a:xfrm>
        </p:spPr>
        <p:txBody>
          <a:bodyPr rtlCol="0">
            <a:normAutofit fontScale="90000"/>
          </a:bodyPr>
          <a:lstStyle/>
          <a:p>
            <a:pPr>
              <a:defRPr/>
            </a:pPr>
            <a:r>
              <a:rPr lang="es-ES_tradnl" sz="3200" b="1" i="1" dirty="0">
                <a:solidFill>
                  <a:srgbClr val="C00000"/>
                </a:solidFill>
              </a:rPr>
              <a:t>IMPROCEDENCIA DE INCORPORACIÓN DE ADQUIRENTE MEDIANTE ACLARACIÓN</a:t>
            </a:r>
          </a:p>
        </p:txBody>
      </p:sp>
      <p:sp>
        <p:nvSpPr>
          <p:cNvPr id="57347" name="Rectangle 3"/>
          <p:cNvSpPr>
            <a:spLocks noGrp="1" noChangeArrowheads="1"/>
          </p:cNvSpPr>
          <p:nvPr>
            <p:ph idx="1"/>
          </p:nvPr>
        </p:nvSpPr>
        <p:spPr>
          <a:xfrm>
            <a:off x="1981200" y="1371600"/>
            <a:ext cx="8229600" cy="5638800"/>
          </a:xfrm>
        </p:spPr>
        <p:txBody>
          <a:bodyPr/>
          <a:lstStyle/>
          <a:p>
            <a:pPr algn="just" eaLnBrk="1" hangingPunct="1">
              <a:buFont typeface="Wingdings" panose="05000000000000000000" pitchFamily="2" charset="2"/>
              <a:buNone/>
            </a:pPr>
            <a:r>
              <a:rPr lang="es-ES_tradnl" altLang="es-PE" sz="2600" i="1" dirty="0"/>
              <a:t>“</a:t>
            </a:r>
            <a:r>
              <a:rPr lang="es-ES_tradnl" altLang="es-PE" sz="2600" i="1" dirty="0">
                <a:solidFill>
                  <a:schemeClr val="bg1"/>
                </a:solidFill>
              </a:rPr>
              <a:t>Las aclaraciones a escrituras públicas de declaración de prescripción adquisitiva solamente serán procedentes cuando se refieran a algún concepto oscuro o dudoso expresado en su parte decisoria o que influya en ella, no pudiéndose alterar el contenido sustancial de la declaración final.</a:t>
            </a:r>
          </a:p>
          <a:p>
            <a:pPr algn="just" eaLnBrk="1" hangingPunct="1">
              <a:buFont typeface="Wingdings" panose="05000000000000000000" pitchFamily="2" charset="2"/>
              <a:buNone/>
            </a:pPr>
            <a:r>
              <a:rPr lang="es-ES_tradnl" altLang="es-PE" sz="2600" i="1" u="sng" dirty="0">
                <a:solidFill>
                  <a:schemeClr val="bg1"/>
                </a:solidFill>
              </a:rPr>
              <a:t>La inclusión o exclusión de un tercero con posterioridad a la declaración final como beneficiario de la prescripción adquisitiva constituye una modificación al contenido sustancial de la referida declaración</a:t>
            </a:r>
            <a:r>
              <a:rPr lang="es-ES_tradnl" altLang="es-PE" sz="2600" i="1" dirty="0">
                <a:solidFill>
                  <a:schemeClr val="bg1"/>
                </a:solidFill>
              </a:rPr>
              <a:t>.”</a:t>
            </a:r>
          </a:p>
          <a:p>
            <a:pPr algn="just" eaLnBrk="1" hangingPunct="1">
              <a:buFont typeface="Wingdings" panose="05000000000000000000" pitchFamily="2" charset="2"/>
              <a:buNone/>
            </a:pPr>
            <a:endParaRPr lang="es-ES_tradnl" altLang="es-PE" sz="2600" b="1" dirty="0">
              <a:solidFill>
                <a:srgbClr val="002060"/>
              </a:solidFill>
            </a:endParaRPr>
          </a:p>
          <a:p>
            <a:pPr algn="just" eaLnBrk="1" hangingPunct="1">
              <a:buFont typeface="Wingdings" panose="05000000000000000000" pitchFamily="2" charset="2"/>
              <a:buNone/>
            </a:pPr>
            <a:r>
              <a:rPr lang="es-ES_tradnl" altLang="es-PE" sz="2600" b="1" dirty="0">
                <a:solidFill>
                  <a:srgbClr val="002060"/>
                </a:solidFill>
              </a:rPr>
              <a:t>Res. 264-2007 y 557-2005-SUNARP-TR-L</a:t>
            </a:r>
            <a:endParaRPr lang="es-ES_tradnl" altLang="es-PE" sz="2600" b="1" i="1" dirty="0">
              <a:solidFill>
                <a:srgbClr val="002060"/>
              </a:solidFill>
            </a:endParaRPr>
          </a:p>
          <a:p>
            <a:pPr eaLnBrk="1" hangingPunct="1">
              <a:buFont typeface="Wingdings" panose="05000000000000000000" pitchFamily="2" charset="2"/>
              <a:buChar char="n"/>
            </a:pPr>
            <a:endParaRPr lang="es-ES_tradnl" altLang="es-PE" i="1" dirty="0" smtClean="0"/>
          </a:p>
        </p:txBody>
      </p:sp>
    </p:spTree>
    <p:extLst>
      <p:ext uri="{BB962C8B-B14F-4D97-AF65-F5344CB8AC3E}">
        <p14:creationId xmlns:p14="http://schemas.microsoft.com/office/powerpoint/2010/main" val="24431508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59394" name="Título 1"/>
          <p:cNvSpPr>
            <a:spLocks noGrp="1"/>
          </p:cNvSpPr>
          <p:nvPr>
            <p:ph type="title"/>
          </p:nvPr>
        </p:nvSpPr>
        <p:spPr/>
        <p:txBody>
          <a:bodyPr/>
          <a:lstStyle/>
          <a:p>
            <a:r>
              <a:rPr lang="es-PE" altLang="es-PE" sz="3200" b="1" i="1">
                <a:solidFill>
                  <a:srgbClr val="C00000"/>
                </a:solidFill>
              </a:rPr>
              <a:t>INHIBITORIA REGISTRAL</a:t>
            </a:r>
          </a:p>
        </p:txBody>
      </p:sp>
      <p:sp>
        <p:nvSpPr>
          <p:cNvPr id="59395" name="Marcador de contenido 2"/>
          <p:cNvSpPr>
            <a:spLocks noGrp="1"/>
          </p:cNvSpPr>
          <p:nvPr>
            <p:ph idx="1"/>
          </p:nvPr>
        </p:nvSpPr>
        <p:spPr/>
        <p:txBody>
          <a:bodyPr/>
          <a:lstStyle/>
          <a:p>
            <a:pPr marL="0" indent="0" algn="just">
              <a:buNone/>
            </a:pPr>
            <a:r>
              <a:rPr lang="es-PE" altLang="es-PE" sz="2400" dirty="0">
                <a:solidFill>
                  <a:schemeClr val="bg1"/>
                </a:solidFill>
              </a:rPr>
              <a:t>Si en la partida registral figura la anotación de una demanda judicial de prescripción adquisitiva, la solicitud notarial de prescripción sobre el mismo bien no constituye un supuesto de inhibición, pues aquello no está destinado a cuestionar la validez del acto o derecho que se desea inscribir, sino a declarar la propiedad de un bien por efecto de la posesión durante el plazo y con los requisitos legalmente establecidos. En este caso, al tratarse de vías excluyentes entre sí, debe desestimarse la prescripción notarial porque la judicial ya asumió competencia.</a:t>
            </a:r>
          </a:p>
          <a:p>
            <a:pPr marL="0" indent="0" algn="just">
              <a:buNone/>
            </a:pPr>
            <a:endParaRPr lang="es-PE" altLang="es-PE" sz="2400" dirty="0"/>
          </a:p>
          <a:p>
            <a:pPr marL="0" indent="0" algn="just">
              <a:buNone/>
            </a:pPr>
            <a:r>
              <a:rPr lang="es-PE" altLang="es-PE" sz="2400" dirty="0">
                <a:solidFill>
                  <a:srgbClr val="002060"/>
                </a:solidFill>
              </a:rPr>
              <a:t>Res. 113-2016-SUNARP-TR-T</a:t>
            </a:r>
          </a:p>
        </p:txBody>
      </p:sp>
    </p:spTree>
    <p:extLst>
      <p:ext uri="{BB962C8B-B14F-4D97-AF65-F5344CB8AC3E}">
        <p14:creationId xmlns:p14="http://schemas.microsoft.com/office/powerpoint/2010/main" val="5377882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60418" name="Título 3"/>
          <p:cNvSpPr>
            <a:spLocks noGrp="1"/>
          </p:cNvSpPr>
          <p:nvPr>
            <p:ph type="ctrTitle"/>
          </p:nvPr>
        </p:nvSpPr>
        <p:spPr/>
        <p:txBody>
          <a:bodyPr/>
          <a:lstStyle/>
          <a:p>
            <a:r>
              <a:rPr lang="es-PE" altLang="es-PE" sz="4000" b="1" dirty="0">
                <a:solidFill>
                  <a:schemeClr val="bg1"/>
                </a:solidFill>
              </a:rPr>
              <a:t>CASOS ESPECIALES DE PROCEDIMIENTOS NOTARIALES DE PRESCRIPCIÓN ADQUISITIVA</a:t>
            </a:r>
          </a:p>
        </p:txBody>
      </p:sp>
      <p:sp>
        <p:nvSpPr>
          <p:cNvPr id="5" name="Subtítulo 4"/>
          <p:cNvSpPr>
            <a:spLocks noGrp="1"/>
          </p:cNvSpPr>
          <p:nvPr>
            <p:ph type="subTitle" idx="1"/>
          </p:nvPr>
        </p:nvSpPr>
        <p:spPr/>
        <p:txBody>
          <a:bodyPr/>
          <a:lstStyle/>
          <a:p>
            <a:pPr>
              <a:defRPr/>
            </a:pPr>
            <a:endParaRPr lang="es-PE"/>
          </a:p>
        </p:txBody>
      </p:sp>
    </p:spTree>
    <p:extLst>
      <p:ext uri="{BB962C8B-B14F-4D97-AF65-F5344CB8AC3E}">
        <p14:creationId xmlns:p14="http://schemas.microsoft.com/office/powerpoint/2010/main" val="40908885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61442" name="Título 1"/>
          <p:cNvSpPr>
            <a:spLocks noGrp="1"/>
          </p:cNvSpPr>
          <p:nvPr>
            <p:ph type="title"/>
          </p:nvPr>
        </p:nvSpPr>
        <p:spPr/>
        <p:txBody>
          <a:bodyPr/>
          <a:lstStyle/>
          <a:p>
            <a:r>
              <a:rPr lang="es-PE" altLang="es-PE" sz="3200" b="1" i="1">
                <a:solidFill>
                  <a:srgbClr val="C00000"/>
                </a:solidFill>
              </a:rPr>
              <a:t>PRESCRIPCIÓN CON INDEPENDIZACIÓN</a:t>
            </a:r>
          </a:p>
        </p:txBody>
      </p:sp>
      <p:sp>
        <p:nvSpPr>
          <p:cNvPr id="61443" name="Marcador de contenido 2"/>
          <p:cNvSpPr>
            <a:spLocks noGrp="1"/>
          </p:cNvSpPr>
          <p:nvPr>
            <p:ph idx="1"/>
          </p:nvPr>
        </p:nvSpPr>
        <p:spPr/>
        <p:txBody>
          <a:bodyPr/>
          <a:lstStyle/>
          <a:p>
            <a:pPr marL="0" indent="0" algn="just">
              <a:buNone/>
            </a:pPr>
            <a:r>
              <a:rPr lang="es-PE" altLang="es-PE" b="1" dirty="0">
                <a:solidFill>
                  <a:srgbClr val="002060"/>
                </a:solidFill>
              </a:rPr>
              <a:t>Art. 7 Ley 27333</a:t>
            </a:r>
          </a:p>
          <a:p>
            <a:pPr marL="0" indent="0" algn="just">
              <a:buNone/>
            </a:pPr>
            <a:r>
              <a:rPr lang="es-PE" altLang="es-PE" dirty="0">
                <a:solidFill>
                  <a:schemeClr val="bg1"/>
                </a:solidFill>
              </a:rPr>
              <a:t>7.1 En las regularizaciones tramitadas al amparo de la Ley 27157 y de la presente Ley, no será exigible para su inscripción en el registro la previa autorización administrativa o municipal de subdivisión o independización del terreno.</a:t>
            </a:r>
          </a:p>
          <a:p>
            <a:pPr marL="0" indent="0" algn="just">
              <a:buNone/>
            </a:pPr>
            <a:r>
              <a:rPr lang="es-PE" altLang="es-PE" dirty="0">
                <a:solidFill>
                  <a:schemeClr val="bg1"/>
                </a:solidFill>
              </a:rPr>
              <a:t>7.2 El Registro, por el solo mérito del acto de regularización, procederá a la desmembración o segregación de las unidades inmobiliarias objeto de la regularización.</a:t>
            </a:r>
          </a:p>
        </p:txBody>
      </p:sp>
    </p:spTree>
    <p:extLst>
      <p:ext uri="{BB962C8B-B14F-4D97-AF65-F5344CB8AC3E}">
        <p14:creationId xmlns:p14="http://schemas.microsoft.com/office/powerpoint/2010/main" val="3035693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PE"/>
          </a:p>
        </p:txBody>
      </p:sp>
      <p:sp>
        <p:nvSpPr>
          <p:cNvPr id="3" name="Marcador de contenido 2"/>
          <p:cNvSpPr>
            <a:spLocks noGrp="1"/>
          </p:cNvSpPr>
          <p:nvPr>
            <p:ph idx="1"/>
          </p:nvPr>
        </p:nvSpPr>
        <p:spPr/>
        <p:txBody>
          <a:bodyPr/>
          <a:lstStyle/>
          <a:p>
            <a:endParaRPr lang="es-PE"/>
          </a:p>
        </p:txBody>
      </p:sp>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p:cNvSpPr txBox="1"/>
          <p:nvPr/>
        </p:nvSpPr>
        <p:spPr>
          <a:xfrm>
            <a:off x="1313647" y="2828835"/>
            <a:ext cx="9852336" cy="1200329"/>
          </a:xfrm>
          <a:prstGeom prst="rect">
            <a:avLst/>
          </a:prstGeom>
          <a:noFill/>
        </p:spPr>
        <p:txBody>
          <a:bodyPr wrap="square" rtlCol="0">
            <a:spAutoFit/>
          </a:bodyPr>
          <a:lstStyle/>
          <a:p>
            <a:pPr algn="just"/>
            <a:r>
              <a:rPr lang="es-PE" sz="2400" b="1" dirty="0" smtClean="0">
                <a:solidFill>
                  <a:schemeClr val="bg1"/>
                </a:solidFill>
              </a:rPr>
              <a:t>Artículo </a:t>
            </a:r>
            <a:r>
              <a:rPr lang="es-PE" sz="2400" b="1" dirty="0">
                <a:solidFill>
                  <a:schemeClr val="bg1"/>
                </a:solidFill>
              </a:rPr>
              <a:t>951º.- La adquisición por prescripción de un bien mueble requiere la posesión continua, pacífica y pública como propietario durante dos años si hay buena fe, y por cuatro si no la hay.</a:t>
            </a:r>
          </a:p>
        </p:txBody>
      </p:sp>
      <p:sp>
        <p:nvSpPr>
          <p:cNvPr id="6" name="Rectángulo 5"/>
          <p:cNvSpPr/>
          <p:nvPr/>
        </p:nvSpPr>
        <p:spPr>
          <a:xfrm>
            <a:off x="1443203" y="1240850"/>
            <a:ext cx="9820445" cy="584775"/>
          </a:xfrm>
          <a:prstGeom prst="rect">
            <a:avLst/>
          </a:prstGeom>
        </p:spPr>
        <p:txBody>
          <a:bodyPr wrap="none">
            <a:spAutoFit/>
          </a:bodyPr>
          <a:lstStyle/>
          <a:p>
            <a:r>
              <a:rPr lang="es-PE" sz="3200" b="1" dirty="0">
                <a:solidFill>
                  <a:schemeClr val="bg1"/>
                </a:solidFill>
              </a:rPr>
              <a:t>Requisitos de la prescripción adquisitiva de bien mueble </a:t>
            </a:r>
          </a:p>
        </p:txBody>
      </p:sp>
    </p:spTree>
    <p:extLst>
      <p:ext uri="{BB962C8B-B14F-4D97-AF65-F5344CB8AC3E}">
        <p14:creationId xmlns:p14="http://schemas.microsoft.com/office/powerpoint/2010/main" val="50058456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62466" name="Título 1"/>
          <p:cNvSpPr>
            <a:spLocks noGrp="1"/>
          </p:cNvSpPr>
          <p:nvPr>
            <p:ph type="title"/>
          </p:nvPr>
        </p:nvSpPr>
        <p:spPr/>
        <p:txBody>
          <a:bodyPr/>
          <a:lstStyle/>
          <a:p>
            <a:r>
              <a:rPr lang="es-PE" altLang="es-PE" sz="3200" b="1" i="1">
                <a:solidFill>
                  <a:srgbClr val="C00000"/>
                </a:solidFill>
              </a:rPr>
              <a:t>PRESCRIPCIÓN CON SANEAMIENTO DE ÁREA, LINDEROS Y MEDIDAS PERIMÉTRICAS</a:t>
            </a:r>
          </a:p>
        </p:txBody>
      </p:sp>
      <p:sp>
        <p:nvSpPr>
          <p:cNvPr id="62467" name="Marcador de contenido 2"/>
          <p:cNvSpPr>
            <a:spLocks noGrp="1"/>
          </p:cNvSpPr>
          <p:nvPr>
            <p:ph idx="1"/>
          </p:nvPr>
        </p:nvSpPr>
        <p:spPr/>
        <p:txBody>
          <a:bodyPr/>
          <a:lstStyle/>
          <a:p>
            <a:pPr marL="0" indent="0" algn="just">
              <a:buNone/>
            </a:pPr>
            <a:r>
              <a:rPr lang="es-PE" altLang="es-PE" dirty="0" smtClean="0">
                <a:solidFill>
                  <a:schemeClr val="bg1"/>
                </a:solidFill>
              </a:rPr>
              <a:t>Mediante el procedimiento notarial que contenga la declaración de prescripción adquisitiva de dominio y la declaración de rectificación conforme a lo previsto en el literal b) del artículo 13 de la Ley 27333.</a:t>
            </a:r>
          </a:p>
          <a:p>
            <a:pPr marL="0" indent="0" algn="just">
              <a:buNone/>
            </a:pPr>
            <a:r>
              <a:rPr lang="es-PE" altLang="es-PE" dirty="0" smtClean="0">
                <a:solidFill>
                  <a:schemeClr val="bg1"/>
                </a:solidFill>
              </a:rPr>
              <a:t>Son procedimientos conexos y están sujetos a la misma competencia y al mismo procedimiento.</a:t>
            </a:r>
          </a:p>
        </p:txBody>
      </p:sp>
    </p:spTree>
    <p:extLst>
      <p:ext uri="{BB962C8B-B14F-4D97-AF65-F5344CB8AC3E}">
        <p14:creationId xmlns:p14="http://schemas.microsoft.com/office/powerpoint/2010/main" val="108238053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63490" name="Título 1"/>
          <p:cNvSpPr>
            <a:spLocks noGrp="1"/>
          </p:cNvSpPr>
          <p:nvPr>
            <p:ph type="title"/>
          </p:nvPr>
        </p:nvSpPr>
        <p:spPr/>
        <p:txBody>
          <a:bodyPr/>
          <a:lstStyle/>
          <a:p>
            <a:r>
              <a:rPr lang="es-PE" altLang="es-PE" sz="3200" b="1" i="1">
                <a:solidFill>
                  <a:srgbClr val="C00000"/>
                </a:solidFill>
              </a:rPr>
              <a:t>PRESCRIPCIÓN CON INDEPENDIZACIÓN Y POSTERIOR ACUMULACIÓN</a:t>
            </a:r>
          </a:p>
        </p:txBody>
      </p:sp>
      <p:sp>
        <p:nvSpPr>
          <p:cNvPr id="63491" name="Marcador de contenido 2"/>
          <p:cNvSpPr>
            <a:spLocks noGrp="1"/>
          </p:cNvSpPr>
          <p:nvPr>
            <p:ph idx="1"/>
          </p:nvPr>
        </p:nvSpPr>
        <p:spPr/>
        <p:txBody>
          <a:bodyPr/>
          <a:lstStyle/>
          <a:p>
            <a:pPr marL="0" indent="0" algn="just">
              <a:buNone/>
            </a:pPr>
            <a:r>
              <a:rPr lang="es-PE" altLang="es-PE" dirty="0" smtClean="0">
                <a:solidFill>
                  <a:schemeClr val="bg1"/>
                </a:solidFill>
              </a:rPr>
              <a:t>Cuando el predio objeto de prescripción forma parte de más de una partida registral (total o parcialmente), en el procedimiento notarial podrá solicitarse simultáneamente la acumulación de las áreas objeto de prescripción para que puedan conformar una sola unidad inmobiliaria, salvo que el adquirente lo realice con posterioridad.</a:t>
            </a:r>
          </a:p>
        </p:txBody>
      </p:sp>
    </p:spTree>
    <p:extLst>
      <p:ext uri="{BB962C8B-B14F-4D97-AF65-F5344CB8AC3E}">
        <p14:creationId xmlns:p14="http://schemas.microsoft.com/office/powerpoint/2010/main" val="28705021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64514" name="Título 1"/>
          <p:cNvSpPr>
            <a:spLocks noGrp="1"/>
          </p:cNvSpPr>
          <p:nvPr>
            <p:ph type="title"/>
          </p:nvPr>
        </p:nvSpPr>
        <p:spPr/>
        <p:txBody>
          <a:bodyPr/>
          <a:lstStyle/>
          <a:p>
            <a:r>
              <a:rPr lang="es-PE" altLang="es-PE" sz="3200" b="1" i="1">
                <a:solidFill>
                  <a:srgbClr val="C00000"/>
                </a:solidFill>
              </a:rPr>
              <a:t>PRESCRIPCIÓN DE UNIDADES SUJETAS AL RÉGIMEN DE PROPIEDAD EXCLUSIVA Y COMÚN</a:t>
            </a:r>
          </a:p>
        </p:txBody>
      </p:sp>
      <p:sp>
        <p:nvSpPr>
          <p:cNvPr id="64515" name="Marcador de contenido 2"/>
          <p:cNvSpPr>
            <a:spLocks noGrp="1"/>
          </p:cNvSpPr>
          <p:nvPr>
            <p:ph idx="1"/>
          </p:nvPr>
        </p:nvSpPr>
        <p:spPr/>
        <p:txBody>
          <a:bodyPr/>
          <a:lstStyle/>
          <a:p>
            <a:pPr algn="just">
              <a:buFont typeface="Wingdings" panose="05000000000000000000" pitchFamily="2" charset="2"/>
              <a:buChar char="ü"/>
            </a:pPr>
            <a:r>
              <a:rPr lang="es-PE" altLang="es-PE" dirty="0" smtClean="0"/>
              <a:t> </a:t>
            </a:r>
            <a:r>
              <a:rPr lang="es-PE" altLang="es-PE" dirty="0" smtClean="0">
                <a:solidFill>
                  <a:schemeClr val="bg1"/>
                </a:solidFill>
              </a:rPr>
              <a:t>En el caso de no encontrarse saneada la edificación, debe efectuarse su regularización a fin de permitir el saneamiento vía prescripción de las unidades sujetas a este régimen (actos previos).</a:t>
            </a:r>
          </a:p>
        </p:txBody>
      </p:sp>
    </p:spTree>
    <p:extLst>
      <p:ext uri="{BB962C8B-B14F-4D97-AF65-F5344CB8AC3E}">
        <p14:creationId xmlns:p14="http://schemas.microsoft.com/office/powerpoint/2010/main" val="25246100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65538" name="Título 1"/>
          <p:cNvSpPr>
            <a:spLocks noGrp="1"/>
          </p:cNvSpPr>
          <p:nvPr>
            <p:ph type="title"/>
          </p:nvPr>
        </p:nvSpPr>
        <p:spPr/>
        <p:txBody>
          <a:bodyPr/>
          <a:lstStyle/>
          <a:p>
            <a:r>
              <a:rPr lang="es-PE" altLang="es-PE" sz="3200" b="1" i="1">
                <a:solidFill>
                  <a:srgbClr val="C00000"/>
                </a:solidFill>
              </a:rPr>
              <a:t>JURISPRUDENCIA REGISTRAL VINCULADA</a:t>
            </a:r>
          </a:p>
        </p:txBody>
      </p:sp>
      <p:sp>
        <p:nvSpPr>
          <p:cNvPr id="65539" name="Marcador de contenido 2"/>
          <p:cNvSpPr>
            <a:spLocks noGrp="1"/>
          </p:cNvSpPr>
          <p:nvPr>
            <p:ph idx="1"/>
          </p:nvPr>
        </p:nvSpPr>
        <p:spPr/>
        <p:txBody>
          <a:bodyPr/>
          <a:lstStyle/>
          <a:p>
            <a:pPr marL="0" indent="0" algn="just">
              <a:buNone/>
            </a:pPr>
            <a:r>
              <a:rPr lang="es-PE" altLang="es-PE" sz="2600" b="1" dirty="0">
                <a:solidFill>
                  <a:srgbClr val="002060"/>
                </a:solidFill>
              </a:rPr>
              <a:t>PRESCRIPCIÓN ADQUISITIVA DE PARTE DE SECCIÓN EXCLUSIVA</a:t>
            </a:r>
          </a:p>
          <a:p>
            <a:pPr marL="0" indent="0" algn="just">
              <a:buNone/>
            </a:pPr>
            <a:r>
              <a:rPr lang="es-PE" altLang="es-PE" sz="2600" dirty="0">
                <a:solidFill>
                  <a:schemeClr val="bg1"/>
                </a:solidFill>
              </a:rPr>
              <a:t>Si se declara la prescripción adquisitiva de parte del área que corresponde a una unidad inmobiliaria que forma parte del una edificación sujeta al régimen de propiedad exclusiva (hoy propiedad exclusiva y común), debe necesariamente acompañarse los documentos relativos a la modificación del Reglamento Interno, de la independización así como de los porcentajes de participación que ello origina.</a:t>
            </a:r>
          </a:p>
          <a:p>
            <a:pPr marL="0" indent="0" algn="just">
              <a:buNone/>
            </a:pPr>
            <a:r>
              <a:rPr lang="es-PE" altLang="es-PE" sz="2600" b="1" dirty="0">
                <a:solidFill>
                  <a:srgbClr val="002060"/>
                </a:solidFill>
              </a:rPr>
              <a:t>R. 3095-2018-SUNARP-TR-L</a:t>
            </a:r>
            <a:endParaRPr lang="es-PE" altLang="es-PE" sz="2600" dirty="0">
              <a:solidFill>
                <a:srgbClr val="002060"/>
              </a:solidFill>
            </a:endParaRPr>
          </a:p>
        </p:txBody>
      </p:sp>
    </p:spTree>
    <p:extLst>
      <p:ext uri="{BB962C8B-B14F-4D97-AF65-F5344CB8AC3E}">
        <p14:creationId xmlns:p14="http://schemas.microsoft.com/office/powerpoint/2010/main" val="202248614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PE"/>
          </a:p>
        </p:txBody>
      </p:sp>
      <p:sp>
        <p:nvSpPr>
          <p:cNvPr id="3" name="Marcador de contenido 2"/>
          <p:cNvSpPr>
            <a:spLocks noGrp="1"/>
          </p:cNvSpPr>
          <p:nvPr>
            <p:ph idx="1"/>
          </p:nvPr>
        </p:nvSpPr>
        <p:spPr/>
        <p:txBody>
          <a:bodyPr/>
          <a:lstStyle/>
          <a:p>
            <a:endParaRPr lang="es-PE"/>
          </a:p>
        </p:txBody>
      </p:sp>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p:cNvSpPr txBox="1"/>
          <p:nvPr/>
        </p:nvSpPr>
        <p:spPr>
          <a:xfrm>
            <a:off x="2395470" y="2446986"/>
            <a:ext cx="7070502" cy="646331"/>
          </a:xfrm>
          <a:prstGeom prst="rect">
            <a:avLst/>
          </a:prstGeom>
          <a:noFill/>
        </p:spPr>
        <p:txBody>
          <a:bodyPr wrap="square" rtlCol="0">
            <a:spAutoFit/>
          </a:bodyPr>
          <a:lstStyle/>
          <a:p>
            <a:pPr algn="ctr"/>
            <a:r>
              <a:rPr lang="es-PE" sz="3600" dirty="0" smtClean="0">
                <a:solidFill>
                  <a:schemeClr val="bg1"/>
                </a:solidFill>
              </a:rPr>
              <a:t>Prescripción adquisitiva judicial</a:t>
            </a:r>
            <a:endParaRPr lang="es-PE" sz="3600" dirty="0">
              <a:solidFill>
                <a:schemeClr val="bg1"/>
              </a:solidFill>
            </a:endParaRPr>
          </a:p>
        </p:txBody>
      </p:sp>
    </p:spTree>
    <p:extLst>
      <p:ext uri="{BB962C8B-B14F-4D97-AF65-F5344CB8AC3E}">
        <p14:creationId xmlns:p14="http://schemas.microsoft.com/office/powerpoint/2010/main" val="41990210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PE"/>
          </a:p>
        </p:txBody>
      </p:sp>
      <p:sp>
        <p:nvSpPr>
          <p:cNvPr id="3" name="Marcador de contenido 2"/>
          <p:cNvSpPr>
            <a:spLocks noGrp="1"/>
          </p:cNvSpPr>
          <p:nvPr>
            <p:ph idx="1"/>
          </p:nvPr>
        </p:nvSpPr>
        <p:spPr/>
        <p:txBody>
          <a:bodyPr/>
          <a:lstStyle/>
          <a:p>
            <a:endParaRPr lang="es-PE"/>
          </a:p>
        </p:txBody>
      </p:sp>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1339403" y="1859340"/>
            <a:ext cx="9903853" cy="3416320"/>
          </a:xfrm>
          <a:prstGeom prst="rect">
            <a:avLst/>
          </a:prstGeom>
        </p:spPr>
        <p:txBody>
          <a:bodyPr wrap="square">
            <a:spAutoFit/>
          </a:bodyPr>
          <a:lstStyle/>
          <a:p>
            <a:pPr algn="just"/>
            <a:r>
              <a:rPr lang="es-PE" dirty="0">
                <a:solidFill>
                  <a:schemeClr val="bg1"/>
                </a:solidFill>
              </a:rPr>
              <a:t>Artículo 486.-Procedencia.- Se tramitan en proceso abreviado los siguientes asuntos contenciosos: </a:t>
            </a:r>
            <a:endParaRPr lang="es-PE" dirty="0" smtClean="0">
              <a:solidFill>
                <a:schemeClr val="bg1"/>
              </a:solidFill>
            </a:endParaRPr>
          </a:p>
          <a:p>
            <a:pPr marL="342900" indent="-342900" algn="just">
              <a:buAutoNum type="arabicPeriod"/>
            </a:pPr>
            <a:r>
              <a:rPr lang="es-PE" dirty="0" smtClean="0">
                <a:solidFill>
                  <a:schemeClr val="bg1"/>
                </a:solidFill>
              </a:rPr>
              <a:t>Retracto</a:t>
            </a:r>
            <a:r>
              <a:rPr lang="es-PE" dirty="0">
                <a:solidFill>
                  <a:schemeClr val="bg1"/>
                </a:solidFill>
              </a:rPr>
              <a:t>; </a:t>
            </a:r>
            <a:endParaRPr lang="es-PE" dirty="0" smtClean="0">
              <a:solidFill>
                <a:schemeClr val="bg1"/>
              </a:solidFill>
            </a:endParaRPr>
          </a:p>
          <a:p>
            <a:pPr marL="342900" indent="-342900" algn="just">
              <a:buAutoNum type="arabicPeriod"/>
            </a:pPr>
            <a:r>
              <a:rPr lang="es-PE" dirty="0" smtClean="0">
                <a:solidFill>
                  <a:schemeClr val="bg1"/>
                </a:solidFill>
              </a:rPr>
              <a:t>Título </a:t>
            </a:r>
            <a:r>
              <a:rPr lang="es-PE" dirty="0">
                <a:solidFill>
                  <a:schemeClr val="bg1"/>
                </a:solidFill>
              </a:rPr>
              <a:t>supletorio, Prescripción adquisitiva y Rectificación de áreas o linderos; </a:t>
            </a:r>
            <a:endParaRPr lang="es-PE" dirty="0" smtClean="0">
              <a:solidFill>
                <a:schemeClr val="bg1"/>
              </a:solidFill>
            </a:endParaRPr>
          </a:p>
          <a:p>
            <a:pPr marL="342900" indent="-342900" algn="just">
              <a:buAutoNum type="arabicPeriod"/>
            </a:pPr>
            <a:r>
              <a:rPr lang="es-PE" dirty="0" smtClean="0">
                <a:solidFill>
                  <a:schemeClr val="bg1"/>
                </a:solidFill>
              </a:rPr>
              <a:t>Responsabilidad </a:t>
            </a:r>
            <a:r>
              <a:rPr lang="es-PE" dirty="0">
                <a:solidFill>
                  <a:schemeClr val="bg1"/>
                </a:solidFill>
              </a:rPr>
              <a:t>civil de los Jueces</a:t>
            </a:r>
            <a:r>
              <a:rPr lang="es-PE" dirty="0" smtClean="0">
                <a:solidFill>
                  <a:schemeClr val="bg1"/>
                </a:solidFill>
              </a:rPr>
              <a:t>; </a:t>
            </a:r>
          </a:p>
          <a:p>
            <a:pPr marL="342900" indent="-342900" algn="just">
              <a:buAutoNum type="arabicPeriod"/>
            </a:pPr>
            <a:r>
              <a:rPr lang="es-PE" dirty="0" smtClean="0">
                <a:solidFill>
                  <a:schemeClr val="bg1"/>
                </a:solidFill>
              </a:rPr>
              <a:t>Expropiación</a:t>
            </a:r>
            <a:r>
              <a:rPr lang="es-PE" dirty="0">
                <a:solidFill>
                  <a:schemeClr val="bg1"/>
                </a:solidFill>
              </a:rPr>
              <a:t>; </a:t>
            </a:r>
            <a:endParaRPr lang="es-PE" dirty="0" smtClean="0">
              <a:solidFill>
                <a:schemeClr val="bg1"/>
              </a:solidFill>
            </a:endParaRPr>
          </a:p>
          <a:p>
            <a:pPr marL="342900" indent="-342900" algn="just">
              <a:buAutoNum type="arabicPeriod"/>
            </a:pPr>
            <a:r>
              <a:rPr lang="es-PE" dirty="0" smtClean="0">
                <a:solidFill>
                  <a:schemeClr val="bg1"/>
                </a:solidFill>
              </a:rPr>
              <a:t>Tercería</a:t>
            </a:r>
            <a:r>
              <a:rPr lang="es-PE" dirty="0">
                <a:solidFill>
                  <a:schemeClr val="bg1"/>
                </a:solidFill>
              </a:rPr>
              <a:t>; </a:t>
            </a:r>
            <a:endParaRPr lang="es-PE" dirty="0" smtClean="0">
              <a:solidFill>
                <a:schemeClr val="bg1"/>
              </a:solidFill>
            </a:endParaRPr>
          </a:p>
          <a:p>
            <a:pPr marL="342900" indent="-342900" algn="just">
              <a:buAutoNum type="arabicPeriod"/>
            </a:pPr>
            <a:r>
              <a:rPr lang="es-PE" dirty="0" smtClean="0">
                <a:solidFill>
                  <a:schemeClr val="bg1"/>
                </a:solidFill>
              </a:rPr>
              <a:t>Impugnación </a:t>
            </a:r>
            <a:r>
              <a:rPr lang="es-PE" dirty="0">
                <a:solidFill>
                  <a:schemeClr val="bg1"/>
                </a:solidFill>
              </a:rPr>
              <a:t>de acto o resolución administrativa; </a:t>
            </a:r>
            <a:endParaRPr lang="es-PE" dirty="0" smtClean="0">
              <a:solidFill>
                <a:schemeClr val="bg1"/>
              </a:solidFill>
            </a:endParaRPr>
          </a:p>
          <a:p>
            <a:pPr marL="342900" indent="-342900" algn="just">
              <a:buAutoNum type="arabicPeriod"/>
            </a:pPr>
            <a:r>
              <a:rPr lang="es-PE" dirty="0" smtClean="0">
                <a:solidFill>
                  <a:schemeClr val="bg1"/>
                </a:solidFill>
              </a:rPr>
              <a:t>La </a:t>
            </a:r>
            <a:r>
              <a:rPr lang="es-PE" dirty="0">
                <a:solidFill>
                  <a:schemeClr val="bg1"/>
                </a:solidFill>
              </a:rPr>
              <a:t>pretensión cuyo petitorio tenga una estimación patrimonial mayor de veinte y hasta trescientas Unidades de Referencia Procesal</a:t>
            </a:r>
            <a:r>
              <a:rPr lang="es-PE" dirty="0" smtClean="0">
                <a:solidFill>
                  <a:schemeClr val="bg1"/>
                </a:solidFill>
              </a:rPr>
              <a:t>; </a:t>
            </a:r>
          </a:p>
          <a:p>
            <a:pPr marL="342900" indent="-342900" algn="just">
              <a:buAutoNum type="arabicPeriod"/>
            </a:pPr>
            <a:r>
              <a:rPr lang="es-PE" dirty="0" smtClean="0">
                <a:solidFill>
                  <a:schemeClr val="bg1"/>
                </a:solidFill>
              </a:rPr>
              <a:t>Los </a:t>
            </a:r>
            <a:r>
              <a:rPr lang="es-PE" dirty="0">
                <a:solidFill>
                  <a:schemeClr val="bg1"/>
                </a:solidFill>
              </a:rPr>
              <a:t>que no tienen una vía </a:t>
            </a:r>
            <a:r>
              <a:rPr lang="es-PE" dirty="0" err="1">
                <a:solidFill>
                  <a:schemeClr val="bg1"/>
                </a:solidFill>
              </a:rPr>
              <a:t>procedimiental</a:t>
            </a:r>
            <a:r>
              <a:rPr lang="es-PE" dirty="0">
                <a:solidFill>
                  <a:schemeClr val="bg1"/>
                </a:solidFill>
              </a:rPr>
              <a:t> propia, son inapreciables en dinero o hay duda sobre su monto o, por la naturaleza de la pretensión, el Juez considere atendible su </a:t>
            </a:r>
            <a:r>
              <a:rPr lang="es-PE" dirty="0" smtClean="0">
                <a:solidFill>
                  <a:schemeClr val="bg1"/>
                </a:solidFill>
              </a:rPr>
              <a:t>empleo;</a:t>
            </a:r>
          </a:p>
          <a:p>
            <a:pPr marL="342900" indent="-342900" algn="just">
              <a:buAutoNum type="arabicPeriod"/>
            </a:pPr>
            <a:r>
              <a:rPr lang="es-PE" dirty="0" smtClean="0">
                <a:solidFill>
                  <a:schemeClr val="bg1"/>
                </a:solidFill>
              </a:rPr>
              <a:t>Los </a:t>
            </a:r>
            <a:r>
              <a:rPr lang="es-PE" dirty="0">
                <a:solidFill>
                  <a:schemeClr val="bg1"/>
                </a:solidFill>
              </a:rPr>
              <a:t>que la ley señale. </a:t>
            </a:r>
          </a:p>
        </p:txBody>
      </p:sp>
      <p:sp>
        <p:nvSpPr>
          <p:cNvPr id="6" name="Rectángulo 5"/>
          <p:cNvSpPr/>
          <p:nvPr/>
        </p:nvSpPr>
        <p:spPr>
          <a:xfrm>
            <a:off x="2320913" y="852200"/>
            <a:ext cx="8156785" cy="584775"/>
          </a:xfrm>
          <a:prstGeom prst="rect">
            <a:avLst/>
          </a:prstGeom>
        </p:spPr>
        <p:txBody>
          <a:bodyPr wrap="none">
            <a:spAutoFit/>
          </a:bodyPr>
          <a:lstStyle/>
          <a:p>
            <a:r>
              <a:rPr lang="es-PE" sz="3200" b="1" dirty="0">
                <a:solidFill>
                  <a:schemeClr val="bg1"/>
                </a:solidFill>
              </a:rPr>
              <a:t>Artículo </a:t>
            </a:r>
            <a:r>
              <a:rPr lang="es-PE" sz="3200" b="1" dirty="0" smtClean="0">
                <a:solidFill>
                  <a:schemeClr val="bg1"/>
                </a:solidFill>
              </a:rPr>
              <a:t>486 Código Procesal Civil.-</a:t>
            </a:r>
            <a:r>
              <a:rPr lang="es-PE" sz="3200" b="1" dirty="0">
                <a:solidFill>
                  <a:schemeClr val="bg1"/>
                </a:solidFill>
              </a:rPr>
              <a:t>Procedencia</a:t>
            </a:r>
          </a:p>
        </p:txBody>
      </p:sp>
    </p:spTree>
    <p:extLst>
      <p:ext uri="{BB962C8B-B14F-4D97-AF65-F5344CB8AC3E}">
        <p14:creationId xmlns:p14="http://schemas.microsoft.com/office/powerpoint/2010/main" val="17046827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PE"/>
          </a:p>
        </p:txBody>
      </p:sp>
      <p:sp>
        <p:nvSpPr>
          <p:cNvPr id="3" name="Marcador de contenido 2"/>
          <p:cNvSpPr>
            <a:spLocks noGrp="1"/>
          </p:cNvSpPr>
          <p:nvPr>
            <p:ph idx="1"/>
          </p:nvPr>
        </p:nvSpPr>
        <p:spPr/>
        <p:txBody>
          <a:bodyPr/>
          <a:lstStyle/>
          <a:p>
            <a:endParaRPr lang="es-PE"/>
          </a:p>
        </p:txBody>
      </p:sp>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2"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2215167" y="2989924"/>
            <a:ext cx="8500056" cy="646331"/>
          </a:xfrm>
          <a:prstGeom prst="rect">
            <a:avLst/>
          </a:prstGeom>
        </p:spPr>
        <p:txBody>
          <a:bodyPr wrap="square">
            <a:spAutoFit/>
          </a:bodyPr>
          <a:lstStyle/>
          <a:p>
            <a:pPr algn="just"/>
            <a:r>
              <a:rPr lang="es-PE" dirty="0">
                <a:solidFill>
                  <a:schemeClr val="bg1"/>
                </a:solidFill>
              </a:rPr>
              <a:t>Artículo 490.- Reconvención.- Es improcedente la reconvención en los asuntos referidos en los incisos 1., 2., 3., 5 y 6. del Artículo 486. </a:t>
            </a:r>
          </a:p>
        </p:txBody>
      </p:sp>
    </p:spTree>
    <p:extLst>
      <p:ext uri="{BB962C8B-B14F-4D97-AF65-F5344CB8AC3E}">
        <p14:creationId xmlns:p14="http://schemas.microsoft.com/office/powerpoint/2010/main" val="422803234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PE"/>
          </a:p>
        </p:txBody>
      </p:sp>
      <p:sp>
        <p:nvSpPr>
          <p:cNvPr id="3" name="Marcador de contenido 2"/>
          <p:cNvSpPr>
            <a:spLocks noGrp="1"/>
          </p:cNvSpPr>
          <p:nvPr>
            <p:ph idx="1"/>
          </p:nvPr>
        </p:nvSpPr>
        <p:spPr/>
        <p:txBody>
          <a:bodyPr/>
          <a:lstStyle/>
          <a:p>
            <a:endParaRPr lang="es-PE"/>
          </a:p>
        </p:txBody>
      </p:sp>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2"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5"/>
          <p:cNvSpPr/>
          <p:nvPr/>
        </p:nvSpPr>
        <p:spPr>
          <a:xfrm>
            <a:off x="1867436" y="2688510"/>
            <a:ext cx="8680361" cy="2308324"/>
          </a:xfrm>
          <a:prstGeom prst="rect">
            <a:avLst/>
          </a:prstGeom>
        </p:spPr>
        <p:txBody>
          <a:bodyPr wrap="square">
            <a:spAutoFit/>
          </a:bodyPr>
          <a:lstStyle/>
          <a:p>
            <a:pPr algn="just"/>
            <a:endParaRPr lang="es-PE" dirty="0">
              <a:solidFill>
                <a:schemeClr val="bg1"/>
              </a:solidFill>
            </a:endParaRPr>
          </a:p>
          <a:p>
            <a:pPr algn="just"/>
            <a:r>
              <a:rPr lang="es-PE" dirty="0" smtClean="0">
                <a:solidFill>
                  <a:schemeClr val="bg1"/>
                </a:solidFill>
              </a:rPr>
              <a:t>Artículo </a:t>
            </a:r>
            <a:r>
              <a:rPr lang="es-PE" dirty="0">
                <a:solidFill>
                  <a:schemeClr val="bg1"/>
                </a:solidFill>
              </a:rPr>
              <a:t>504.- Tramitación.- Se tramita como proceso abreviado la demanda que formula: 1. El propietario de un bien que carece de documentos que acrediten su derecho, contra su inmediato transferente o los anteriores a éste, o sus respectivos sucesores para obtener el otorgamiento del título de propiedad correspondiente; 2. El poseedor para que se le declare propietario por prescripción; y 3. El propietario o poseedor para que se rectifiquen el área o los linderos, o para que se limiten éstos mediante deslinde. Este proceso sólo se impulsará a pedido de parte. </a:t>
            </a:r>
          </a:p>
        </p:txBody>
      </p:sp>
      <p:sp>
        <p:nvSpPr>
          <p:cNvPr id="7" name="Rectángulo 6"/>
          <p:cNvSpPr/>
          <p:nvPr/>
        </p:nvSpPr>
        <p:spPr>
          <a:xfrm>
            <a:off x="2131615" y="1537694"/>
            <a:ext cx="7918897" cy="646331"/>
          </a:xfrm>
          <a:prstGeom prst="rect">
            <a:avLst/>
          </a:prstGeom>
        </p:spPr>
        <p:txBody>
          <a:bodyPr wrap="square">
            <a:spAutoFit/>
          </a:bodyPr>
          <a:lstStyle/>
          <a:p>
            <a:pPr algn="just"/>
            <a:r>
              <a:rPr lang="es-PE" dirty="0">
                <a:solidFill>
                  <a:schemeClr val="bg1"/>
                </a:solidFill>
              </a:rPr>
              <a:t>Subcapítulo 2 Título supletorio, Prescripción adquisitiva y Rectificación o delimitación de áreas o linderos </a:t>
            </a:r>
          </a:p>
        </p:txBody>
      </p:sp>
    </p:spTree>
    <p:extLst>
      <p:ext uri="{BB962C8B-B14F-4D97-AF65-F5344CB8AC3E}">
        <p14:creationId xmlns:p14="http://schemas.microsoft.com/office/powerpoint/2010/main" val="311271090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PE"/>
          </a:p>
        </p:txBody>
      </p:sp>
      <p:sp>
        <p:nvSpPr>
          <p:cNvPr id="3" name="Marcador de contenido 2"/>
          <p:cNvSpPr>
            <a:spLocks noGrp="1"/>
          </p:cNvSpPr>
          <p:nvPr>
            <p:ph idx="1"/>
          </p:nvPr>
        </p:nvSpPr>
        <p:spPr/>
        <p:txBody>
          <a:bodyPr/>
          <a:lstStyle/>
          <a:p>
            <a:endParaRPr lang="es-PE"/>
          </a:p>
        </p:txBody>
      </p:sp>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p:cNvSpPr txBox="1"/>
          <p:nvPr/>
        </p:nvSpPr>
        <p:spPr>
          <a:xfrm>
            <a:off x="4275787" y="3170297"/>
            <a:ext cx="6812924" cy="830997"/>
          </a:xfrm>
          <a:prstGeom prst="rect">
            <a:avLst/>
          </a:prstGeom>
          <a:noFill/>
        </p:spPr>
        <p:txBody>
          <a:bodyPr wrap="square" rtlCol="0">
            <a:spAutoFit/>
          </a:bodyPr>
          <a:lstStyle/>
          <a:p>
            <a:r>
              <a:rPr lang="es-PE" sz="4800" dirty="0" smtClean="0">
                <a:solidFill>
                  <a:schemeClr val="bg1"/>
                </a:solidFill>
              </a:rPr>
              <a:t>¡GRACIAS!</a:t>
            </a:r>
            <a:endParaRPr lang="es-PE" sz="4800" dirty="0">
              <a:solidFill>
                <a:schemeClr val="bg1"/>
              </a:solidFill>
            </a:endParaRPr>
          </a:p>
        </p:txBody>
      </p:sp>
    </p:spTree>
    <p:extLst>
      <p:ext uri="{BB962C8B-B14F-4D97-AF65-F5344CB8AC3E}">
        <p14:creationId xmlns:p14="http://schemas.microsoft.com/office/powerpoint/2010/main" val="4257501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PE"/>
          </a:p>
        </p:txBody>
      </p:sp>
      <p:sp>
        <p:nvSpPr>
          <p:cNvPr id="3" name="Marcador de contenido 2"/>
          <p:cNvSpPr>
            <a:spLocks noGrp="1"/>
          </p:cNvSpPr>
          <p:nvPr>
            <p:ph idx="1"/>
          </p:nvPr>
        </p:nvSpPr>
        <p:spPr/>
        <p:txBody>
          <a:bodyPr/>
          <a:lstStyle/>
          <a:p>
            <a:endParaRPr lang="es-PE"/>
          </a:p>
        </p:txBody>
      </p:sp>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2"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1625315" y="2566413"/>
            <a:ext cx="8931497" cy="2246769"/>
          </a:xfrm>
          <a:prstGeom prst="rect">
            <a:avLst/>
          </a:prstGeom>
        </p:spPr>
        <p:txBody>
          <a:bodyPr wrap="square">
            <a:spAutoFit/>
          </a:bodyPr>
          <a:lstStyle/>
          <a:p>
            <a:pPr algn="just"/>
            <a:r>
              <a:rPr lang="es-PE" sz="2800" b="1" dirty="0" smtClean="0">
                <a:solidFill>
                  <a:schemeClr val="bg1"/>
                </a:solidFill>
              </a:rPr>
              <a:t>Artículo </a:t>
            </a:r>
            <a:r>
              <a:rPr lang="es-PE" sz="2800" b="1" dirty="0">
                <a:solidFill>
                  <a:schemeClr val="bg1"/>
                </a:solidFill>
              </a:rPr>
              <a:t>952º.- Quien adquiere un bien por prescripción puede entablar juicio para que se le declare propietario. La sentencia que accede a la petición es título para la inscripción de la propiedad en el registro respectivo y para cancelar el asiento en favor del antiguo dueño.</a:t>
            </a:r>
          </a:p>
        </p:txBody>
      </p:sp>
      <p:sp>
        <p:nvSpPr>
          <p:cNvPr id="6" name="Rectángulo 5"/>
          <p:cNvSpPr/>
          <p:nvPr/>
        </p:nvSpPr>
        <p:spPr>
          <a:xfrm>
            <a:off x="2185700" y="1240850"/>
            <a:ext cx="8136715" cy="584775"/>
          </a:xfrm>
          <a:prstGeom prst="rect">
            <a:avLst/>
          </a:prstGeom>
        </p:spPr>
        <p:txBody>
          <a:bodyPr wrap="none">
            <a:spAutoFit/>
          </a:bodyPr>
          <a:lstStyle/>
          <a:p>
            <a:r>
              <a:rPr lang="es-PE" sz="3200" b="1" dirty="0">
                <a:solidFill>
                  <a:schemeClr val="bg1"/>
                </a:solidFill>
              </a:rPr>
              <a:t>Declaración judicial de prescripción adquisitiva</a:t>
            </a:r>
          </a:p>
        </p:txBody>
      </p:sp>
    </p:spTree>
    <p:extLst>
      <p:ext uri="{BB962C8B-B14F-4D97-AF65-F5344CB8AC3E}">
        <p14:creationId xmlns:p14="http://schemas.microsoft.com/office/powerpoint/2010/main" val="629089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PE"/>
          </a:p>
        </p:txBody>
      </p:sp>
      <p:sp>
        <p:nvSpPr>
          <p:cNvPr id="3" name="Marcador de contenido 2"/>
          <p:cNvSpPr>
            <a:spLocks noGrp="1"/>
          </p:cNvSpPr>
          <p:nvPr>
            <p:ph idx="1"/>
          </p:nvPr>
        </p:nvSpPr>
        <p:spPr/>
        <p:txBody>
          <a:bodyPr/>
          <a:lstStyle/>
          <a:p>
            <a:endParaRPr lang="es-PE"/>
          </a:p>
        </p:txBody>
      </p:sp>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2" y="3556"/>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1831823" y="2810018"/>
            <a:ext cx="8708658" cy="1815882"/>
          </a:xfrm>
          <a:prstGeom prst="rect">
            <a:avLst/>
          </a:prstGeom>
        </p:spPr>
        <p:txBody>
          <a:bodyPr wrap="square">
            <a:spAutoFit/>
          </a:bodyPr>
          <a:lstStyle/>
          <a:p>
            <a:pPr algn="just"/>
            <a:r>
              <a:rPr lang="es-PE" sz="2800" b="1" dirty="0" smtClean="0">
                <a:solidFill>
                  <a:schemeClr val="bg1"/>
                </a:solidFill>
              </a:rPr>
              <a:t>Artículo </a:t>
            </a:r>
            <a:r>
              <a:rPr lang="es-PE" sz="2800" b="1" dirty="0">
                <a:solidFill>
                  <a:schemeClr val="bg1"/>
                </a:solidFill>
              </a:rPr>
              <a:t>953º.- Se interrumpe el término de la prescripción si el poseedor pierde la posesión o es privado de ella, pero cesa ese efecto si la recupera antes de un año o si por sentencia se le restituye.</a:t>
            </a:r>
          </a:p>
        </p:txBody>
      </p:sp>
      <p:sp>
        <p:nvSpPr>
          <p:cNvPr id="6" name="Rectángulo 5"/>
          <p:cNvSpPr/>
          <p:nvPr/>
        </p:nvSpPr>
        <p:spPr>
          <a:xfrm>
            <a:off x="2857356" y="1240850"/>
            <a:ext cx="6657592" cy="584775"/>
          </a:xfrm>
          <a:prstGeom prst="rect">
            <a:avLst/>
          </a:prstGeom>
        </p:spPr>
        <p:txBody>
          <a:bodyPr wrap="none">
            <a:spAutoFit/>
          </a:bodyPr>
          <a:lstStyle/>
          <a:p>
            <a:r>
              <a:rPr lang="es-PE" sz="3200" b="1" dirty="0">
                <a:solidFill>
                  <a:schemeClr val="bg1"/>
                </a:solidFill>
              </a:rPr>
              <a:t>Interrupción de término </a:t>
            </a:r>
            <a:r>
              <a:rPr lang="es-PE" sz="3200" b="1" dirty="0" err="1">
                <a:solidFill>
                  <a:schemeClr val="bg1"/>
                </a:solidFill>
              </a:rPr>
              <a:t>prescriptorio</a:t>
            </a:r>
            <a:r>
              <a:rPr lang="es-PE" sz="3200" b="1" dirty="0">
                <a:solidFill>
                  <a:schemeClr val="bg1"/>
                </a:solidFill>
              </a:rPr>
              <a:t> </a:t>
            </a:r>
          </a:p>
        </p:txBody>
      </p:sp>
    </p:spTree>
    <p:extLst>
      <p:ext uri="{BB962C8B-B14F-4D97-AF65-F5344CB8AC3E}">
        <p14:creationId xmlns:p14="http://schemas.microsoft.com/office/powerpoint/2010/main" val="1937288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content.flim1-1.fna.fbcdn.net/v/t1.15752-9/53435369_2665939903422142_6377875818646863872_n.jpg?_nc_cat=101&amp;_nc_ht=scontent.flim1-1.fna&amp;oh=a578cc3c27cfc7ebd601ed607d95a0cf&amp;oe=5D0F361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872" cy="6858000"/>
          </a:xfrm>
          <a:prstGeom prst="rect">
            <a:avLst/>
          </a:prstGeom>
          <a:noFill/>
          <a:extLst>
            <a:ext uri="{909E8E84-426E-40DD-AFC4-6F175D3DCCD1}">
              <a14:hiddenFill xmlns:a14="http://schemas.microsoft.com/office/drawing/2010/main">
                <a:solidFill>
                  <a:srgbClr val="FFFFFF"/>
                </a:solidFill>
              </a14:hiddenFill>
            </a:ext>
          </a:extLst>
        </p:spPr>
      </p:pic>
      <p:sp>
        <p:nvSpPr>
          <p:cNvPr id="6146" name="Título 3"/>
          <p:cNvSpPr>
            <a:spLocks noGrp="1"/>
          </p:cNvSpPr>
          <p:nvPr>
            <p:ph type="ctrTitle"/>
          </p:nvPr>
        </p:nvSpPr>
        <p:spPr/>
        <p:txBody>
          <a:bodyPr/>
          <a:lstStyle/>
          <a:p>
            <a:r>
              <a:rPr lang="es-PE" altLang="es-PE" sz="4000" b="1" dirty="0">
                <a:solidFill>
                  <a:schemeClr val="bg1"/>
                </a:solidFill>
              </a:rPr>
              <a:t>EL PROCEDIMIENTO NOTARIAL</a:t>
            </a:r>
          </a:p>
        </p:txBody>
      </p:sp>
    </p:spTree>
    <p:extLst>
      <p:ext uri="{BB962C8B-B14F-4D97-AF65-F5344CB8AC3E}">
        <p14:creationId xmlns:p14="http://schemas.microsoft.com/office/powerpoint/2010/main" val="311214206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923</TotalTime>
  <Words>4135</Words>
  <Application>Microsoft Office PowerPoint</Application>
  <PresentationFormat>Panorámica</PresentationFormat>
  <Paragraphs>264</Paragraphs>
  <Slides>68</Slides>
  <Notes>5</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68</vt:i4>
      </vt:variant>
    </vt:vector>
  </HeadingPairs>
  <TitlesOfParts>
    <vt:vector size="77" baseType="lpstr">
      <vt:lpstr>Agency FB</vt:lpstr>
      <vt:lpstr>AR BERKLEY</vt:lpstr>
      <vt:lpstr>Arial</vt:lpstr>
      <vt:lpstr>Calibri</vt:lpstr>
      <vt:lpstr>Calibri Light</vt:lpstr>
      <vt:lpstr>Century Schoolbook</vt:lpstr>
      <vt:lpstr>Tahoma</vt:lpstr>
      <vt:lpstr>Wingdings</vt:lpstr>
      <vt:lpstr>Tema de Office</vt:lpstr>
      <vt:lpstr>Presentación de PowerPoint</vt:lpstr>
      <vt:lpstr>FUNDAMENTO CONSTITUCIONAL</vt:lpstr>
      <vt:lpstr>FUNDAMENTO CONSTITUCIONAL</vt:lpstr>
      <vt:lpstr>TIPOS DE ADQUISICIÓN</vt:lpstr>
      <vt:lpstr>Presentación de PowerPoint</vt:lpstr>
      <vt:lpstr>Presentación de PowerPoint</vt:lpstr>
      <vt:lpstr>Presentación de PowerPoint</vt:lpstr>
      <vt:lpstr>Presentación de PowerPoint</vt:lpstr>
      <vt:lpstr>EL PROCEDIMIENTO NOTARIAL</vt:lpstr>
      <vt:lpstr>NORMATIVA APLICABLE</vt:lpstr>
      <vt:lpstr>COMPETENCIA NOTARIAL – NO CONTENCIOSA</vt:lpstr>
      <vt:lpstr>DECLARACIÓN NOTARIAL DE PRESCRIPCIÓN ADQUISITIVA</vt:lpstr>
      <vt:lpstr>PROCEDIMIENTO NOTARIAL DE PRESCRIPCIÓN ADQUISITIVA</vt:lpstr>
      <vt:lpstr>ELEMENTOS MATERIALES PARA LA PROCEDENCIA DE LA PRESCRIPCIÓN ADQUISITIVA NOTARIAL</vt:lpstr>
      <vt:lpstr>PRECISIÓN DE LA LEY 27333</vt:lpstr>
      <vt:lpstr>DIRECTIVA QUE UNIFORMIZA CRITERIOS DE CALIFICACIÓN EN PROCEDIMIENTOS NOTARIALES INSCRIBIBLES</vt:lpstr>
      <vt:lpstr>INICIO DEL PROCEDIMIENTO: REQUISITOS</vt:lpstr>
      <vt:lpstr>INICIO DEL PROCEDIMIENTO: REQUISITOS</vt:lpstr>
      <vt:lpstr>INICIO DEL PROCEDIMIENTO: REQUISITOS</vt:lpstr>
      <vt:lpstr>INICIO DEL PROCEDIMIENTO: REQUISITOS</vt:lpstr>
      <vt:lpstr>PROCEDIMIENTO EN SEDE NOTARIAL: Acciones a cargo del Notario</vt:lpstr>
      <vt:lpstr>PROCEDIMIENTO EN SEDE NOTARIAL: Acciones a cargo del Notario</vt:lpstr>
      <vt:lpstr>PROCEDIMIENTO EN SEDE NOTARIAL: Acciones a cargo del Notario</vt:lpstr>
      <vt:lpstr>PLAZO PARA FORMULAR OPOSICIÓN</vt:lpstr>
      <vt:lpstr>PROCEDIMIENTO EN SEDE NOTARIAL: En caso de no haber oposición</vt:lpstr>
      <vt:lpstr>PROCEDIMIENTO EN SEDE NOTARIAL: En caso de no haber oposición</vt:lpstr>
      <vt:lpstr>PROCEDIMIENTO EN SEDE NOTARIAL: En caso de no haber oposición</vt:lpstr>
      <vt:lpstr>TÍTULO SUFICIENTE PARA LA INSCRIPCIÓN REGISTRAL</vt:lpstr>
      <vt:lpstr>PROCEDIMIENTO EN SEDE NOTARIAL: En caso de oposición</vt:lpstr>
      <vt:lpstr>CRITERIOS DE CALIFICACIÓN DE LA PRESCRIPCIÓN ADQUISITIVA NOTARIAL</vt:lpstr>
      <vt:lpstr>CALIFICACIÓN RESTRINGIDA</vt:lpstr>
      <vt:lpstr>CALIFICACIÓN RESTRINGIDA</vt:lpstr>
      <vt:lpstr>CALIFICACIÓN RESTRINGIDA</vt:lpstr>
      <vt:lpstr>ANOTACIÓN PREVENTIVA DE SOLICITUD DE PRESCRIPCIÓN ADQUISITIVA</vt:lpstr>
      <vt:lpstr>ANOTACIÓN PREVENTIVA DE SOLICITUD DE PRESCRIPCIÓN ADQUISITIVA</vt:lpstr>
      <vt:lpstr>CALIFICACIÓN RESTRINGIDA</vt:lpstr>
      <vt:lpstr>CALIFICACIÓN RESTRINGIDA</vt:lpstr>
      <vt:lpstr>CALIFICACIÓN RESTRINGIDA</vt:lpstr>
      <vt:lpstr>CALIFICACIÓN RESTRINGIDA</vt:lpstr>
      <vt:lpstr>CALIFICACIÓN DE COMPETENCIA DEL NOTARIO</vt:lpstr>
      <vt:lpstr>ACREDITACIÓN DE CALIDAD DE URBANO DEL PREDIO</vt:lpstr>
      <vt:lpstr>CALIFICACIÓN DE LA DECLARACIÓN DE PRESCRIPCIÓN</vt:lpstr>
      <vt:lpstr>IMPROCEDENCIA DE NUEVO PROCEDIMIENTO NOTARIAL</vt:lpstr>
      <vt:lpstr>PROCEDENCIA DE NUEVO PROCEDIMIENTO NOTARIAL</vt:lpstr>
      <vt:lpstr>IMPRESCRIPTIBILIDAD DE BIENES DE DOMINIO PÚBLICO</vt:lpstr>
      <vt:lpstr>EMPLAZAMIENTO DEL PROPIETARIO  EN PROCEDIMIENTO NOTARIAL </vt:lpstr>
      <vt:lpstr>CALIFICACIÓN DEL EMPLAZAMIENTO AL ESTADO</vt:lpstr>
      <vt:lpstr> OMISIÓN DE DATOS EN EL TÍTULO </vt:lpstr>
      <vt:lpstr>¿SON GANANCIALES LOS BIENES ADQUIRIDOS POR PRESCRIPCIÓN?</vt:lpstr>
      <vt:lpstr>CARÁCTER SOCIAL DEL BIEN ADQUIRIDO POR PRESCRIPCIÓN POR UNO SOLO DE LOS CÓNYUGES </vt:lpstr>
      <vt:lpstr>COMPETENCIA PARA DETERMINAR CALIDAD DEL BIEN</vt:lpstr>
      <vt:lpstr> IMPROCEDENCIA DE RECTIFICACIÓN DE CALIDAD DEL BIEN </vt:lpstr>
      <vt:lpstr>PROCEDENCIA DE RECTIFICACIÓN DE ESCRITURA PÚBLICA</vt:lpstr>
      <vt:lpstr>PROCEDENCIA DE RECTIFICACIÓN DE ESCRITURA PÚBLICA</vt:lpstr>
      <vt:lpstr>PROCEDENCIA DE ACLARACIÓN DE ESCRITURA PÚBLICA</vt:lpstr>
      <vt:lpstr>IMPROCEDENCIA DE INCORPORACIÓN DE ADQUIRENTE MEDIANTE ACLARACIÓN</vt:lpstr>
      <vt:lpstr>INHIBITORIA REGISTRAL</vt:lpstr>
      <vt:lpstr>CASOS ESPECIALES DE PROCEDIMIENTOS NOTARIALES DE PRESCRIPCIÓN ADQUISITIVA</vt:lpstr>
      <vt:lpstr>PRESCRIPCIÓN CON INDEPENDIZACIÓN</vt:lpstr>
      <vt:lpstr>PRESCRIPCIÓN CON SANEAMIENTO DE ÁREA, LINDEROS Y MEDIDAS PERIMÉTRICAS</vt:lpstr>
      <vt:lpstr>PRESCRIPCIÓN CON INDEPENDIZACIÓN Y POSTERIOR ACUMULACIÓN</vt:lpstr>
      <vt:lpstr>PRESCRIPCIÓN DE UNIDADES SUJETAS AL RÉGIMEN DE PROPIEDAD EXCLUSIVA Y COMÚN</vt:lpstr>
      <vt:lpstr>JURISPRUDENCIA REGISTRAL VINCULADA</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Pierina Mogrovejo Ch</dc:creator>
  <cp:lastModifiedBy>Xiomara Mejia Souza</cp:lastModifiedBy>
  <cp:revision>56</cp:revision>
  <dcterms:created xsi:type="dcterms:W3CDTF">2019-03-06T17:25:37Z</dcterms:created>
  <dcterms:modified xsi:type="dcterms:W3CDTF">2019-08-16T23:01:30Z</dcterms:modified>
</cp:coreProperties>
</file>